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4" name="Titolo 13"/>
          <p:cNvSpPr>
            <a:spLocks noGrp="1"/>
          </p:cNvSpPr>
          <p:nvPr>
            <p:ph type="ctrTitle"/>
          </p:nvPr>
        </p:nvSpPr>
        <p:spPr>
          <a:xfrm>
            <a:off x="1432560" y="359898"/>
            <a:ext cx="7406640" cy="1472184"/>
          </a:xfrm>
        </p:spPr>
        <p:txBody>
          <a:bodyPr anchor="b"/>
          <a:lstStyle>
            <a:lvl1pPr algn="l">
              <a:defRPr/>
            </a:lvl1pPr>
            <a:extLst/>
          </a:lstStyle>
          <a:p>
            <a:r>
              <a:rPr kumimoji="0" lang="it-IT" smtClean="0"/>
              <a:t>Fare clic per modificare lo stile del titolo</a:t>
            </a:r>
            <a:endParaRPr kumimoji="0" lang="en-US"/>
          </a:p>
        </p:txBody>
      </p:sp>
      <p:sp>
        <p:nvSpPr>
          <p:cNvPr id="22" name="Sottotito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7" name="Segnaposto data 6"/>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20" name="Segnaposto piè di pagina 19"/>
          <p:cNvSpPr>
            <a:spLocks noGrp="1"/>
          </p:cNvSpPr>
          <p:nvPr>
            <p:ph type="ftr" sz="quarter" idx="11"/>
          </p:nvPr>
        </p:nvSpPr>
        <p:spPr/>
        <p:txBody>
          <a:bodyPr/>
          <a:lstStyle>
            <a:extLst/>
          </a:lstStyle>
          <a:p>
            <a:endParaRPr lang="it-IT"/>
          </a:p>
        </p:txBody>
      </p:sp>
      <p:sp>
        <p:nvSpPr>
          <p:cNvPr id="10" name="Segnaposto numero diapositiva 9"/>
          <p:cNvSpPr>
            <a:spLocks noGrp="1"/>
          </p:cNvSpPr>
          <p:nvPr>
            <p:ph type="sldNum" sz="quarter" idx="12"/>
          </p:nvPr>
        </p:nvSpPr>
        <p:spPr/>
        <p:txBody>
          <a:bodyPr/>
          <a:lstStyle>
            <a:extLst/>
          </a:lstStyle>
          <a:p>
            <a:fld id="{C2A78362-7777-4857-B821-5404F77A94EC}" type="slidenum">
              <a:rPr lang="it-IT" smtClean="0"/>
              <a:pPr/>
              <a:t>‹N›</a:t>
            </a:fld>
            <a:endParaRPr lang="it-IT"/>
          </a:p>
        </p:txBody>
      </p:sp>
      <p:sp>
        <p:nvSpPr>
          <p:cNvPr id="8" name="Oval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C2A78362-7777-4857-B821-5404F77A94E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274639"/>
            <a:ext cx="1828800" cy="5851525"/>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1143000" y="274640"/>
            <a:ext cx="5562600" cy="5851525"/>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C2A78362-7777-4857-B821-5404F77A94E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C2A78362-7777-4857-B821-5404F77A94E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ttango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o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C2A78362-7777-4857-B821-5404F77A94EC}" type="slidenum">
              <a:rPr lang="it-IT" smtClean="0"/>
              <a:pPr/>
              <a:t>‹N›</a:t>
            </a:fld>
            <a:endParaRPr lang="it-IT"/>
          </a:p>
        </p:txBody>
      </p:sp>
      <p:sp>
        <p:nvSpPr>
          <p:cNvPr id="10" name="Rettango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lstStyle>
            <a:extLst/>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C2A78362-7777-4857-B821-5404F77A94E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C2A78362-7777-4857-B821-5404F77A94E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1435608" y="274320"/>
            <a:ext cx="7498080" cy="1143000"/>
          </a:xfrm>
        </p:spPr>
        <p:txBody>
          <a:bodyPr anchor="ctr"/>
          <a:lstStyle>
            <a:extLst/>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C2A78362-7777-4857-B821-5404F77A94E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ttango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Segnaposto data 1"/>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C2A78362-7777-4857-B821-5404F77A94EC}" type="slidenum">
              <a:rPr lang="it-IT" smtClean="0"/>
              <a:pPr/>
              <a:t>‹N›</a:t>
            </a:fld>
            <a:endParaRPr lang="it-IT"/>
          </a:p>
        </p:txBody>
      </p:sp>
      <p:sp>
        <p:nvSpPr>
          <p:cNvPr id="6" name="Rettango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C2A78362-7777-4857-B821-5404F77A94E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extLst/>
          </a:lstStyle>
          <a:p>
            <a:fld id="{121314A9-96DE-40F6-9A2A-2223E73CFD38}" type="datetimeFigureOut">
              <a:rPr lang="it-IT" smtClean="0"/>
              <a:pPr/>
              <a:t>19/02/2017</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C2A78362-7777-4857-B821-5404F77A94EC}" type="slidenum">
              <a:rPr lang="it-IT" smtClean="0"/>
              <a:pPr/>
              <a:t>‹N›</a:t>
            </a:fld>
            <a:endParaRPr lang="it-IT"/>
          </a:p>
        </p:txBody>
      </p:sp>
      <p:sp>
        <p:nvSpPr>
          <p:cNvPr id="8" name="Rettango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egnaposto immagin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it-IT" smtClean="0"/>
              <a:t>Fare clic sull'icona per inserire un'immagine</a:t>
            </a:r>
            <a:endParaRPr kumimoji="0" lang="en-US" dirty="0"/>
          </a:p>
        </p:txBody>
      </p:sp>
      <p:sp>
        <p:nvSpPr>
          <p:cNvPr id="9" name="Elaborazione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Elaborazione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Segnaposto tes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Tor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ne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ttango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Segnaposto titolo 4"/>
          <p:cNvSpPr>
            <a:spLocks noGrp="1"/>
          </p:cNvSpPr>
          <p:nvPr>
            <p:ph type="title"/>
          </p:nvPr>
        </p:nvSpPr>
        <p:spPr>
          <a:xfrm>
            <a:off x="1435608" y="274638"/>
            <a:ext cx="7498080" cy="1143000"/>
          </a:xfrm>
          <a:prstGeom prst="rect">
            <a:avLst/>
          </a:prstGeom>
        </p:spPr>
        <p:txBody>
          <a:bodyPr anchor="ctr">
            <a:normAutofit/>
          </a:bodyPr>
          <a:lstStyle>
            <a:extLst/>
          </a:lstStyle>
          <a:p>
            <a:r>
              <a:rPr kumimoji="0" lang="it-IT" smtClean="0"/>
              <a:t>Fare clic per modificare lo stile del titolo</a:t>
            </a:r>
            <a:endParaRPr kumimoji="0" lang="en-US"/>
          </a:p>
        </p:txBody>
      </p:sp>
      <p:sp>
        <p:nvSpPr>
          <p:cNvPr id="9" name="Segnaposto testo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4" name="Segnaposto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21314A9-96DE-40F6-9A2A-2223E73CFD38}" type="datetimeFigureOut">
              <a:rPr lang="it-IT" smtClean="0"/>
              <a:pPr/>
              <a:t>19/02/2017</a:t>
            </a:fld>
            <a:endParaRPr lang="it-IT"/>
          </a:p>
        </p:txBody>
      </p:sp>
      <p:sp>
        <p:nvSpPr>
          <p:cNvPr id="10" name="Segnaposto piè di pagina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it-IT"/>
          </a:p>
        </p:txBody>
      </p:sp>
      <p:sp>
        <p:nvSpPr>
          <p:cNvPr id="22" name="Segnaposto numero diapositiva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2A78362-7777-4857-B821-5404F77A94EC}" type="slidenum">
              <a:rPr lang="it-IT" smtClean="0"/>
              <a:pPr/>
              <a:t>‹N›</a:t>
            </a:fld>
            <a:endParaRPr lang="it-IT"/>
          </a:p>
        </p:txBody>
      </p:sp>
      <p:sp>
        <p:nvSpPr>
          <p:cNvPr id="15" name="Rettango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hyperlink" Target="http://fra-cherry.blogspot.it/2014/07/ho-sceso-dandoti-il-braccio-di-eugenio.html"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s://twitter.com/fka_sara" TargetMode="External"/><Relationship Id="rId2" Type="http://schemas.openxmlformats.org/officeDocument/2006/relationships/hyperlink" Target="https://theroverinleatherjacket.wordpress.com/" TargetMode="External"/><Relationship Id="rId1" Type="http://schemas.openxmlformats.org/officeDocument/2006/relationships/slideLayout" Target="../slideLayouts/slideLayout2.xml"/><Relationship Id="rId4" Type="http://schemas.openxmlformats.org/officeDocument/2006/relationships/hyperlink" Target="https://www.instagram.com/fka_sara/" TargetMode="External"/></Relationships>
</file>

<file path=ppt/slides/_rels/slide10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instagram.com/fka_sar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endParaRPr lang="it-IT" dirty="0"/>
          </a:p>
        </p:txBody>
      </p:sp>
      <p:sp>
        <p:nvSpPr>
          <p:cNvPr id="3" name="Sottotitolo 2"/>
          <p:cNvSpPr>
            <a:spLocks noGrp="1"/>
          </p:cNvSpPr>
          <p:nvPr>
            <p:ph type="subTitle" idx="1"/>
          </p:nvPr>
        </p:nvSpPr>
        <p:spPr/>
        <p:txBody>
          <a:bodyPr/>
          <a:lstStyle/>
          <a:p>
            <a:pPr algn="ctr"/>
            <a:endParaRPr lang="it-IT" dirty="0"/>
          </a:p>
        </p:txBody>
      </p:sp>
      <p:pic>
        <p:nvPicPr>
          <p:cNvPr id="4" name="Immagine 3" descr="IMG_20170203_175458_491.jpg"/>
          <p:cNvPicPr>
            <a:picLocks noChangeAspect="1"/>
          </p:cNvPicPr>
          <p:nvPr/>
        </p:nvPicPr>
        <p:blipFill>
          <a:blip r:embed="rId2"/>
          <a:stretch>
            <a:fillRect/>
          </a:stretch>
        </p:blipFill>
        <p:spPr>
          <a:xfrm>
            <a:off x="1000100" y="0"/>
            <a:ext cx="8143900" cy="6858000"/>
          </a:xfrm>
          <a:prstGeom prst="rect">
            <a:avLst/>
          </a:prstGeom>
        </p:spPr>
      </p:pic>
      <p:sp>
        <p:nvSpPr>
          <p:cNvPr id="5" name="Rettangolo 4"/>
          <p:cNvSpPr/>
          <p:nvPr/>
        </p:nvSpPr>
        <p:spPr>
          <a:xfrm>
            <a:off x="2928926" y="2967334"/>
            <a:ext cx="5072098" cy="2585323"/>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endParaRPr lang="it-IT" sz="5400" b="1" cap="none" spc="0" dirty="0" smtClean="0">
              <a:ln/>
              <a:solidFill>
                <a:schemeClr val="accent3"/>
              </a:solidFill>
              <a:effectLst/>
            </a:endParaRPr>
          </a:p>
          <a:p>
            <a:pPr algn="ctr"/>
            <a:r>
              <a:rPr lang="it-IT" sz="5400" b="1" cap="none" spc="0" dirty="0" smtClean="0">
                <a:ln/>
                <a:solidFill>
                  <a:schemeClr val="accent3"/>
                </a:solidFill>
                <a:effectLst/>
              </a:rPr>
              <a:t>                       The </a:t>
            </a:r>
            <a:r>
              <a:rPr lang="it-IT" sz="5400" b="1" cap="none" spc="0" dirty="0" err="1" smtClean="0">
                <a:ln/>
                <a:solidFill>
                  <a:schemeClr val="accent3"/>
                </a:solidFill>
                <a:effectLst/>
              </a:rPr>
              <a:t>Collection</a:t>
            </a:r>
            <a:endParaRPr lang="it-IT" sz="5400" b="1" cap="none" spc="0" dirty="0">
              <a:ln/>
              <a:solidFill>
                <a:schemeClr val="accent3"/>
              </a:solidFill>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a:t>
            </a:r>
            <a:endParaRPr lang="it-IT" dirty="0"/>
          </a:p>
        </p:txBody>
      </p:sp>
      <p:pic>
        <p:nvPicPr>
          <p:cNvPr id="4" name="Segnaposto contenuto 3" descr="IMG_20161108_140854.jpg"/>
          <p:cNvPicPr>
            <a:picLocks noGrp="1" noChangeAspect="1"/>
          </p:cNvPicPr>
          <p:nvPr>
            <p:ph idx="1"/>
          </p:nvPr>
        </p:nvPicPr>
        <p:blipFill>
          <a:blip r:embed="rId2" cstate="print"/>
          <a:stretch>
            <a:fillRect/>
          </a:stretch>
        </p:blipFill>
        <p:spPr>
          <a:xfrm>
            <a:off x="3428992" y="1142984"/>
            <a:ext cx="3021977" cy="3777471"/>
          </a:xfrm>
        </p:spPr>
      </p:pic>
      <p:sp>
        <p:nvSpPr>
          <p:cNvPr id="5" name="CasellaDiTesto 4"/>
          <p:cNvSpPr txBox="1"/>
          <p:nvPr/>
        </p:nvSpPr>
        <p:spPr>
          <a:xfrm>
            <a:off x="1571604" y="5103674"/>
            <a:ext cx="671517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a:solidFill>
                  <a:schemeClr val="accent1">
                    <a:lumMod val="75000"/>
                  </a:schemeClr>
                </a:solidFill>
                <a:latin typeface="Agency FB" pitchFamily="34" charset="0"/>
              </a:rPr>
              <a:t>T</a:t>
            </a:r>
            <a:r>
              <a:rPr lang="en-US" dirty="0" smtClean="0">
                <a:solidFill>
                  <a:schemeClr val="accent1">
                    <a:lumMod val="75000"/>
                  </a:schemeClr>
                </a:solidFill>
                <a:latin typeface="Agency FB" pitchFamily="34" charset="0"/>
              </a:rPr>
              <a:t>his flower reminds me of a funny story my British professor once told me: when he was a young student and he was in Italy for a cultural exchange, he bought a bunch of these flowers for the mother of an Italian friend who invited him for lunch. The woman, much to his disbelief, shuddered with horror.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Moral of the story: </a:t>
            </a:r>
            <a:r>
              <a:rPr lang="en-US" b="1" dirty="0" smtClean="0">
                <a:solidFill>
                  <a:schemeClr val="accent1">
                    <a:lumMod val="75000"/>
                  </a:schemeClr>
                </a:solidFill>
                <a:latin typeface="Agency FB" pitchFamily="34" charset="0"/>
              </a:rPr>
              <a:t>never gift an Italian woman with chrysanthemums. In Italy they are the flowers to be put in front of the gravestones!</a:t>
            </a:r>
            <a:endParaRPr lang="en-US" b="1"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98</a:t>
            </a:r>
            <a:endParaRPr lang="it-IT" dirty="0"/>
          </a:p>
        </p:txBody>
      </p:sp>
      <p:pic>
        <p:nvPicPr>
          <p:cNvPr id="4" name="Segnaposto contenuto 3" descr="IMG_20170206_022158_319.jpg"/>
          <p:cNvPicPr>
            <a:picLocks noGrp="1" noChangeAspect="1"/>
          </p:cNvPicPr>
          <p:nvPr>
            <p:ph idx="1"/>
          </p:nvPr>
        </p:nvPicPr>
        <p:blipFill>
          <a:blip r:embed="rId2" cstate="print"/>
          <a:stretch>
            <a:fillRect/>
          </a:stretch>
        </p:blipFill>
        <p:spPr>
          <a:xfrm>
            <a:off x="1643042" y="1428736"/>
            <a:ext cx="3839929" cy="4800600"/>
          </a:xfrm>
        </p:spPr>
      </p:pic>
      <p:sp>
        <p:nvSpPr>
          <p:cNvPr id="5" name="CasellaDiTesto 4"/>
          <p:cNvSpPr txBox="1"/>
          <p:nvPr/>
        </p:nvSpPr>
        <p:spPr>
          <a:xfrm>
            <a:off x="5715008" y="1071546"/>
            <a:ext cx="3214710" cy="542456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50" dirty="0" smtClean="0">
                <a:solidFill>
                  <a:schemeClr val="accent1">
                    <a:lumMod val="75000"/>
                  </a:schemeClr>
                </a:solidFill>
                <a:latin typeface="Agency FB" pitchFamily="34" charset="0"/>
              </a:rPr>
              <a:t>Today I wanted to dedicate a post to the Italian arts by sharing some info about one of our greatest talents: </a:t>
            </a:r>
            <a:r>
              <a:rPr lang="en-US" sz="1650" dirty="0" err="1" smtClean="0">
                <a:solidFill>
                  <a:schemeClr val="accent1">
                    <a:lumMod val="75000"/>
                  </a:schemeClr>
                </a:solidFill>
                <a:latin typeface="Agency FB" pitchFamily="34" charset="0"/>
              </a:rPr>
              <a:t>Eleonora</a:t>
            </a:r>
            <a:r>
              <a:rPr lang="en-US" sz="1650" dirty="0" smtClean="0">
                <a:solidFill>
                  <a:schemeClr val="accent1">
                    <a:lumMod val="75000"/>
                  </a:schemeClr>
                </a:solidFill>
                <a:latin typeface="Agency FB" pitchFamily="34" charset="0"/>
              </a:rPr>
              <a:t> Duse.</a:t>
            </a:r>
            <a:br>
              <a:rPr lang="en-US" sz="1650" dirty="0" smtClean="0">
                <a:solidFill>
                  <a:schemeClr val="accent1">
                    <a:lumMod val="75000"/>
                  </a:schemeClr>
                </a:solidFill>
                <a:latin typeface="Agency FB" pitchFamily="34" charset="0"/>
              </a:rPr>
            </a:br>
            <a:r>
              <a:rPr lang="en-US" sz="1650" b="1" dirty="0" err="1" smtClean="0">
                <a:solidFill>
                  <a:schemeClr val="accent1">
                    <a:lumMod val="75000"/>
                  </a:schemeClr>
                </a:solidFill>
                <a:latin typeface="Agency FB" pitchFamily="34" charset="0"/>
              </a:rPr>
              <a:t>Eleonora</a:t>
            </a:r>
            <a:r>
              <a:rPr lang="en-US" sz="1650" b="1" dirty="0" smtClean="0">
                <a:solidFill>
                  <a:schemeClr val="accent1">
                    <a:lumMod val="75000"/>
                  </a:schemeClr>
                </a:solidFill>
                <a:latin typeface="Agency FB" pitchFamily="34" charset="0"/>
              </a:rPr>
              <a:t> Duse is considered by many the greatest actress of all the times and a true </a:t>
            </a:r>
            <a:r>
              <a:rPr lang="en-US" sz="1650" b="1" dirty="0" err="1" smtClean="0">
                <a:solidFill>
                  <a:schemeClr val="accent1">
                    <a:lumMod val="75000"/>
                  </a:schemeClr>
                </a:solidFill>
                <a:latin typeface="Agency FB" pitchFamily="34" charset="0"/>
              </a:rPr>
              <a:t>piooner</a:t>
            </a:r>
            <a:r>
              <a:rPr lang="en-US" sz="1650" b="1" dirty="0" smtClean="0">
                <a:solidFill>
                  <a:schemeClr val="accent1">
                    <a:lumMod val="75000"/>
                  </a:schemeClr>
                </a:solidFill>
                <a:latin typeface="Agency FB" pitchFamily="34" charset="0"/>
              </a:rPr>
              <a:t> in the acting world .</a:t>
            </a:r>
            <a:r>
              <a:rPr lang="en-US" sz="1650" dirty="0" smtClean="0">
                <a:solidFill>
                  <a:schemeClr val="accent1">
                    <a:lumMod val="75000"/>
                  </a:schemeClr>
                </a:solidFill>
                <a:latin typeface="Agency FB" pitchFamily="34" charset="0"/>
              </a:rPr>
              <a:t/>
            </a:r>
            <a:br>
              <a:rPr lang="en-US" sz="1650" dirty="0" smtClean="0">
                <a:solidFill>
                  <a:schemeClr val="accent1">
                    <a:lumMod val="75000"/>
                  </a:schemeClr>
                </a:solidFill>
                <a:latin typeface="Agency FB" pitchFamily="34" charset="0"/>
              </a:rPr>
            </a:br>
            <a:r>
              <a:rPr lang="en-US" sz="1650" dirty="0" smtClean="0">
                <a:solidFill>
                  <a:schemeClr val="accent1">
                    <a:lumMod val="75000"/>
                  </a:schemeClr>
                </a:solidFill>
                <a:latin typeface="Agency FB" pitchFamily="34" charset="0"/>
              </a:rPr>
              <a:t>In an age in which characters were portrayed in a very emphatic and grandiloquent way, Duse was the first to apply the principle of "eliminating the self" and truly becoming the character, inspiring also </a:t>
            </a:r>
            <a:r>
              <a:rPr lang="en-US" sz="1650" dirty="0" err="1" smtClean="0">
                <a:solidFill>
                  <a:schemeClr val="accent1">
                    <a:lumMod val="75000"/>
                  </a:schemeClr>
                </a:solidFill>
                <a:latin typeface="Agency FB" pitchFamily="34" charset="0"/>
              </a:rPr>
              <a:t>Stanislavskij</a:t>
            </a:r>
            <a:r>
              <a:rPr lang="en-US" sz="1650" dirty="0" smtClean="0">
                <a:solidFill>
                  <a:schemeClr val="accent1">
                    <a:lumMod val="75000"/>
                  </a:schemeClr>
                </a:solidFill>
                <a:latin typeface="Agency FB" pitchFamily="34" charset="0"/>
              </a:rPr>
              <a:t> in </a:t>
            </a:r>
            <a:r>
              <a:rPr lang="en-US" sz="1650" dirty="0" err="1" smtClean="0">
                <a:solidFill>
                  <a:schemeClr val="accent1">
                    <a:lumMod val="75000"/>
                  </a:schemeClr>
                </a:solidFill>
                <a:latin typeface="Agency FB" pitchFamily="34" charset="0"/>
              </a:rPr>
              <a:t>theorising</a:t>
            </a:r>
            <a:r>
              <a:rPr lang="en-US" sz="1650" dirty="0" smtClean="0">
                <a:solidFill>
                  <a:schemeClr val="accent1">
                    <a:lumMod val="75000"/>
                  </a:schemeClr>
                </a:solidFill>
                <a:latin typeface="Agency FB" pitchFamily="34" charset="0"/>
              </a:rPr>
              <a:t> his famous "system". She was said to be extraordinarily expressive and able to enchant the masses of all the world even if she only acted in Italian. To quote Chaplin, who once saw her in a play:"There was no trace of </a:t>
            </a:r>
            <a:r>
              <a:rPr lang="en-US" sz="1650" dirty="0" err="1" smtClean="0">
                <a:solidFill>
                  <a:schemeClr val="accent1">
                    <a:lumMod val="75000"/>
                  </a:schemeClr>
                </a:solidFill>
                <a:latin typeface="Agency FB" pitchFamily="34" charset="0"/>
              </a:rPr>
              <a:t>histrionicism</a:t>
            </a:r>
            <a:r>
              <a:rPr lang="en-US" sz="1650" dirty="0" smtClean="0">
                <a:solidFill>
                  <a:schemeClr val="accent1">
                    <a:lumMod val="75000"/>
                  </a:schemeClr>
                </a:solidFill>
                <a:latin typeface="Agency FB" pitchFamily="34" charset="0"/>
              </a:rPr>
              <a:t>; her voice came from the ashes of a tragic passion. I didn't understand a word, but I realized I was in front of the greatest actress I had ever seen".</a:t>
            </a:r>
            <a:endParaRPr lang="en-US" sz="165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99</a:t>
            </a:r>
            <a:endParaRPr lang="it-IT" dirty="0"/>
          </a:p>
        </p:txBody>
      </p:sp>
      <p:pic>
        <p:nvPicPr>
          <p:cNvPr id="4" name="Segnaposto contenuto 3" descr="IMG_20170207_183027_464.jpg"/>
          <p:cNvPicPr>
            <a:picLocks noGrp="1" noChangeAspect="1"/>
          </p:cNvPicPr>
          <p:nvPr>
            <p:ph idx="1"/>
          </p:nvPr>
        </p:nvPicPr>
        <p:blipFill>
          <a:blip r:embed="rId2" cstate="print"/>
          <a:stretch>
            <a:fillRect/>
          </a:stretch>
        </p:blipFill>
        <p:spPr>
          <a:xfrm>
            <a:off x="1500166" y="1500174"/>
            <a:ext cx="4084046" cy="4572032"/>
          </a:xfrm>
        </p:spPr>
      </p:pic>
      <p:sp>
        <p:nvSpPr>
          <p:cNvPr id="5" name="CasellaDiTesto 4"/>
          <p:cNvSpPr txBox="1"/>
          <p:nvPr/>
        </p:nvSpPr>
        <p:spPr>
          <a:xfrm>
            <a:off x="5715008" y="571480"/>
            <a:ext cx="3214710" cy="61247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400" dirty="0" smtClean="0">
                <a:solidFill>
                  <a:schemeClr val="accent1">
                    <a:lumMod val="75000"/>
                  </a:schemeClr>
                </a:solidFill>
                <a:latin typeface="Agency FB" pitchFamily="34" charset="0"/>
              </a:rPr>
              <a:t>As I have already said in a previous post, </a:t>
            </a:r>
            <a:r>
              <a:rPr lang="en-US" sz="1400" b="1" dirty="0" smtClean="0">
                <a:solidFill>
                  <a:schemeClr val="accent1">
                    <a:lumMod val="75000"/>
                  </a:schemeClr>
                </a:solidFill>
                <a:latin typeface="Agency FB" pitchFamily="34" charset="0"/>
              </a:rPr>
              <a:t>in Italy there are several dialects, wrongly indicated even by us as "Italian dialects". In reality these local dialects are to be considered languages at all effects. </a:t>
            </a:r>
            <a:r>
              <a:rPr lang="en-US" sz="1400" dirty="0" smtClean="0">
                <a:solidFill>
                  <a:schemeClr val="accent1">
                    <a:lumMod val="75000"/>
                  </a:schemeClr>
                </a:solidFill>
                <a:latin typeface="Agency FB" pitchFamily="34" charset="0"/>
              </a:rPr>
              <a:t/>
            </a:r>
            <a:br>
              <a:rPr lang="en-US" sz="1400" dirty="0" smtClean="0">
                <a:solidFill>
                  <a:schemeClr val="accent1">
                    <a:lumMod val="75000"/>
                  </a:schemeClr>
                </a:solidFill>
                <a:latin typeface="Agency FB" pitchFamily="34" charset="0"/>
              </a:rPr>
            </a:br>
            <a:r>
              <a:rPr lang="en-US" sz="1400" dirty="0" smtClean="0">
                <a:solidFill>
                  <a:schemeClr val="accent1">
                    <a:lumMod val="75000"/>
                  </a:schemeClr>
                </a:solidFill>
                <a:latin typeface="Agency FB" pitchFamily="34" charset="0"/>
              </a:rPr>
              <a:t>Those in Italy who still preserve and speak a local dialect are, as a matter of fact, </a:t>
            </a:r>
            <a:r>
              <a:rPr lang="en-US" sz="1400" dirty="0" err="1" smtClean="0">
                <a:solidFill>
                  <a:schemeClr val="accent1">
                    <a:lumMod val="75000"/>
                  </a:schemeClr>
                </a:solidFill>
                <a:latin typeface="Agency FB" pitchFamily="34" charset="0"/>
              </a:rPr>
              <a:t>diglossic</a:t>
            </a:r>
            <a:r>
              <a:rPr lang="en-US" sz="1400" dirty="0" smtClean="0">
                <a:solidFill>
                  <a:schemeClr val="accent1">
                    <a:lumMod val="75000"/>
                  </a:schemeClr>
                </a:solidFill>
                <a:latin typeface="Agency FB" pitchFamily="34" charset="0"/>
              </a:rPr>
              <a:t> speakers.</a:t>
            </a:r>
            <a:br>
              <a:rPr lang="en-US" sz="1400" dirty="0" smtClean="0">
                <a:solidFill>
                  <a:schemeClr val="accent1">
                    <a:lumMod val="75000"/>
                  </a:schemeClr>
                </a:solidFill>
                <a:latin typeface="Agency FB" pitchFamily="34" charset="0"/>
              </a:rPr>
            </a:br>
            <a:r>
              <a:rPr lang="en-US" sz="1400" dirty="0" err="1" smtClean="0">
                <a:solidFill>
                  <a:schemeClr val="accent1">
                    <a:lumMod val="75000"/>
                  </a:schemeClr>
                </a:solidFill>
                <a:latin typeface="Agency FB" pitchFamily="34" charset="0"/>
              </a:rPr>
              <a:t>Diglossia</a:t>
            </a:r>
            <a:r>
              <a:rPr lang="en-US" sz="1400" dirty="0" smtClean="0">
                <a:solidFill>
                  <a:schemeClr val="accent1">
                    <a:lumMod val="75000"/>
                  </a:schemeClr>
                </a:solidFill>
                <a:latin typeface="Agency FB" pitchFamily="34" charset="0"/>
              </a:rPr>
              <a:t> is a particular condition in which a community commonly uses two languages: one for the everyday life for ordinary conversations (in our case our local dialects) and one for the formal situations (in our case Italian).</a:t>
            </a:r>
            <a:br>
              <a:rPr lang="en-US" sz="1400" dirty="0" smtClean="0">
                <a:solidFill>
                  <a:schemeClr val="accent1">
                    <a:lumMod val="75000"/>
                  </a:schemeClr>
                </a:solidFill>
                <a:latin typeface="Agency FB" pitchFamily="34" charset="0"/>
              </a:rPr>
            </a:br>
            <a:r>
              <a:rPr lang="en-US" sz="1400" dirty="0" smtClean="0">
                <a:solidFill>
                  <a:schemeClr val="accent1">
                    <a:lumMod val="75000"/>
                  </a:schemeClr>
                </a:solidFill>
                <a:latin typeface="Agency FB" pitchFamily="34" charset="0"/>
              </a:rPr>
              <a:t>Since Italy as a unified country started to exist only in recent times, local dialects have resisted for long. Only in the latest years a recession has been noticed, as the majority of the parents have started to teach their kids only the Italian language because it's easier and also because dialects are generally considered "</a:t>
            </a:r>
            <a:r>
              <a:rPr lang="en-US" sz="1400" dirty="0" err="1" smtClean="0">
                <a:solidFill>
                  <a:schemeClr val="accent1">
                    <a:lumMod val="75000"/>
                  </a:schemeClr>
                </a:solidFill>
                <a:latin typeface="Agency FB" pitchFamily="34" charset="0"/>
              </a:rPr>
              <a:t>uncool</a:t>
            </a:r>
            <a:r>
              <a:rPr lang="en-US" sz="1400" dirty="0" smtClean="0">
                <a:solidFill>
                  <a:schemeClr val="accent1">
                    <a:lumMod val="75000"/>
                  </a:schemeClr>
                </a:solidFill>
                <a:latin typeface="Agency FB" pitchFamily="34" charset="0"/>
              </a:rPr>
              <a:t>"(if I have to be honest, I have also noticed a tendency of the teachers in discouraging parents in talking the dialect to kids). This is a pity, because, as a </a:t>
            </a:r>
            <a:r>
              <a:rPr lang="en-US" sz="1400" dirty="0" err="1" smtClean="0">
                <a:solidFill>
                  <a:schemeClr val="accent1">
                    <a:lumMod val="75000"/>
                  </a:schemeClr>
                </a:solidFill>
                <a:latin typeface="Agency FB" pitchFamily="34" charset="0"/>
              </a:rPr>
              <a:t>diglossic</a:t>
            </a:r>
            <a:r>
              <a:rPr lang="en-US" sz="1400" dirty="0" smtClean="0">
                <a:solidFill>
                  <a:schemeClr val="accent1">
                    <a:lumMod val="75000"/>
                  </a:schemeClr>
                </a:solidFill>
                <a:latin typeface="Agency FB" pitchFamily="34" charset="0"/>
              </a:rPr>
              <a:t> speaker myself, I think Italian and dialects can totally coexist and that switching between the two languages can also be a great exercise for the mind. In neglecting our dialects, we also put a stop to a particular culture and a literature and this is sad </a:t>
            </a:r>
            <a:br>
              <a:rPr lang="en-US" sz="1400" dirty="0" smtClean="0">
                <a:solidFill>
                  <a:schemeClr val="accent1">
                    <a:lumMod val="75000"/>
                  </a:schemeClr>
                </a:solidFill>
                <a:latin typeface="Agency FB" pitchFamily="34" charset="0"/>
              </a:rPr>
            </a:br>
            <a:r>
              <a:rPr lang="en-US" sz="1400" dirty="0" smtClean="0">
                <a:solidFill>
                  <a:schemeClr val="accent1">
                    <a:lumMod val="75000"/>
                  </a:schemeClr>
                </a:solidFill>
                <a:latin typeface="Agency FB" pitchFamily="34" charset="0"/>
              </a:rPr>
              <a:t>➡ In the </a:t>
            </a:r>
            <a:r>
              <a:rPr lang="en-US" sz="1400" dirty="0" err="1" smtClean="0">
                <a:solidFill>
                  <a:schemeClr val="accent1">
                    <a:lumMod val="75000"/>
                  </a:schemeClr>
                </a:solidFill>
                <a:latin typeface="Agency FB" pitchFamily="34" charset="0"/>
              </a:rPr>
              <a:t>pic</a:t>
            </a:r>
            <a:r>
              <a:rPr lang="en-US" sz="1400" dirty="0" smtClean="0">
                <a:solidFill>
                  <a:schemeClr val="accent1">
                    <a:lumMod val="75000"/>
                  </a:schemeClr>
                </a:solidFill>
                <a:latin typeface="Agency FB" pitchFamily="34" charset="0"/>
              </a:rPr>
              <a:t> an example of local literature written in my own dialect, the so-called "central Venetian".</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100</a:t>
            </a:r>
            <a:endParaRPr lang="it-IT" dirty="0"/>
          </a:p>
        </p:txBody>
      </p:sp>
      <p:pic>
        <p:nvPicPr>
          <p:cNvPr id="4" name="Segnaposto contenuto 3" descr="IMG_20170208_132830_446.jpg"/>
          <p:cNvPicPr>
            <a:picLocks noGrp="1" noChangeAspect="1"/>
          </p:cNvPicPr>
          <p:nvPr>
            <p:ph idx="1"/>
          </p:nvPr>
        </p:nvPicPr>
        <p:blipFill>
          <a:blip r:embed="rId2" cstate="print"/>
          <a:stretch>
            <a:fillRect/>
          </a:stretch>
        </p:blipFill>
        <p:spPr>
          <a:xfrm>
            <a:off x="2643174" y="1428736"/>
            <a:ext cx="5286412" cy="3610760"/>
          </a:xfrm>
        </p:spPr>
      </p:pic>
      <p:sp>
        <p:nvSpPr>
          <p:cNvPr id="5" name="CasellaDiTesto 4"/>
          <p:cNvSpPr txBox="1"/>
          <p:nvPr/>
        </p:nvSpPr>
        <p:spPr>
          <a:xfrm>
            <a:off x="2000232" y="5214950"/>
            <a:ext cx="6429420"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I want to conclude this series listing </a:t>
            </a:r>
            <a:r>
              <a:rPr lang="en-US" b="1" dirty="0" smtClean="0">
                <a:solidFill>
                  <a:schemeClr val="accent1">
                    <a:lumMod val="75000"/>
                  </a:schemeClr>
                </a:solidFill>
                <a:latin typeface="Agency FB" pitchFamily="34" charset="0"/>
              </a:rPr>
              <a:t>the several ways you can say Thank You in Italian:</a:t>
            </a: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b="1" dirty="0" smtClean="0">
                <a:solidFill>
                  <a:schemeClr val="accent1">
                    <a:lumMod val="75000"/>
                  </a:schemeClr>
                </a:solidFill>
                <a:latin typeface="Agency FB" pitchFamily="34" charset="0"/>
              </a:rPr>
              <a:t>Grazie mille</a:t>
            </a:r>
            <a:r>
              <a:rPr lang="en-US" dirty="0" smtClean="0">
                <a:solidFill>
                  <a:schemeClr val="accent1">
                    <a:lumMod val="75000"/>
                  </a:schemeClr>
                </a:solidFill>
                <a:latin typeface="Agency FB" pitchFamily="34" charset="0"/>
              </a:rPr>
              <a:t>" (one thousand 'thank </a:t>
            </a:r>
            <a:r>
              <a:rPr lang="en-US" dirty="0" err="1" smtClean="0">
                <a:solidFill>
                  <a:schemeClr val="accent1">
                    <a:lumMod val="75000"/>
                  </a:schemeClr>
                </a:solidFill>
                <a:latin typeface="Agency FB" pitchFamily="34" charset="0"/>
              </a:rPr>
              <a:t>yous</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b="1" dirty="0" smtClean="0">
                <a:solidFill>
                  <a:schemeClr val="accent1">
                    <a:lumMod val="75000"/>
                  </a:schemeClr>
                </a:solidFill>
                <a:latin typeface="Agency FB" pitchFamily="34" charset="0"/>
              </a:rPr>
              <a:t>Grazie infinite</a:t>
            </a:r>
            <a:r>
              <a:rPr lang="en-US" dirty="0" smtClean="0">
                <a:solidFill>
                  <a:schemeClr val="accent1">
                    <a:lumMod val="75000"/>
                  </a:schemeClr>
                </a:solidFill>
                <a:latin typeface="Agency FB" pitchFamily="34" charset="0"/>
              </a:rPr>
              <a:t>" (infinite 'thank </a:t>
            </a:r>
            <a:r>
              <a:rPr lang="en-US" dirty="0" err="1" smtClean="0">
                <a:solidFill>
                  <a:schemeClr val="accent1">
                    <a:lumMod val="75000"/>
                  </a:schemeClr>
                </a:solidFill>
                <a:latin typeface="Agency FB" pitchFamily="34" charset="0"/>
              </a:rPr>
              <a:t>yous</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b="1" dirty="0" smtClean="0">
                <a:solidFill>
                  <a:schemeClr val="accent1">
                    <a:lumMod val="75000"/>
                  </a:schemeClr>
                </a:solidFill>
                <a:latin typeface="Agency FB" pitchFamily="34" charset="0"/>
              </a:rPr>
              <a:t>Grazie </a:t>
            </a:r>
            <a:r>
              <a:rPr lang="en-US" b="1" dirty="0" err="1" smtClean="0">
                <a:solidFill>
                  <a:schemeClr val="accent1">
                    <a:lumMod val="75000"/>
                  </a:schemeClr>
                </a:solidFill>
                <a:latin typeface="Agency FB" pitchFamily="34" charset="0"/>
              </a:rPr>
              <a:t>tante</a:t>
            </a:r>
            <a:r>
              <a:rPr lang="en-US" dirty="0" smtClean="0">
                <a:solidFill>
                  <a:schemeClr val="accent1">
                    <a:lumMod val="75000"/>
                  </a:schemeClr>
                </a:solidFill>
                <a:latin typeface="Agency FB" pitchFamily="34" charset="0"/>
              </a:rPr>
              <a:t>" (thanks a lot).</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Notes</a:t>
            </a:r>
            <a:endParaRPr lang="it-IT" dirty="0"/>
          </a:p>
        </p:txBody>
      </p:sp>
      <p:sp>
        <p:nvSpPr>
          <p:cNvPr id="3" name="Segnaposto contenuto 2"/>
          <p:cNvSpPr>
            <a:spLocks noGrp="1"/>
          </p:cNvSpPr>
          <p:nvPr>
            <p:ph idx="1"/>
          </p:nvPr>
        </p:nvSpPr>
        <p:spPr/>
        <p:txBody>
          <a:bodyPr/>
          <a:lstStyle/>
          <a:p>
            <a:r>
              <a:rPr lang="en-US" sz="2600" dirty="0" smtClean="0"/>
              <a:t>All </a:t>
            </a:r>
            <a:r>
              <a:rPr lang="en-US" sz="2600" dirty="0" smtClean="0"/>
              <a:t>pictures </a:t>
            </a:r>
            <a:r>
              <a:rPr lang="en-US" sz="2600" dirty="0" smtClean="0"/>
              <a:t>are </a:t>
            </a:r>
            <a:r>
              <a:rPr lang="en-US" sz="2600" dirty="0" smtClean="0"/>
              <a:t>mine. </a:t>
            </a:r>
            <a:r>
              <a:rPr lang="en-US" sz="2600" dirty="0" smtClean="0"/>
              <a:t>The only exception is day 35: the photo of the first page of the Italian Constitution is by </a:t>
            </a:r>
            <a:r>
              <a:rPr lang="en-US" sz="2600" dirty="0" err="1" smtClean="0"/>
              <a:t>Presidenza</a:t>
            </a:r>
            <a:r>
              <a:rPr lang="en-US" sz="2600" dirty="0" smtClean="0"/>
              <a:t> </a:t>
            </a:r>
            <a:r>
              <a:rPr lang="en-US" sz="2600" dirty="0" err="1" smtClean="0"/>
              <a:t>della</a:t>
            </a:r>
            <a:r>
              <a:rPr lang="en-US" sz="2600" dirty="0" smtClean="0"/>
              <a:t> </a:t>
            </a:r>
            <a:r>
              <a:rPr lang="en-US" sz="2600" dirty="0" err="1" smtClean="0"/>
              <a:t>Repubblica</a:t>
            </a:r>
            <a:r>
              <a:rPr lang="en-US" sz="2600" dirty="0" smtClean="0"/>
              <a:t>, but it’s free for use.</a:t>
            </a:r>
          </a:p>
          <a:p>
            <a:r>
              <a:rPr lang="en-US" sz="2600" dirty="0" smtClean="0"/>
              <a:t>The drawings are all made by me.</a:t>
            </a:r>
          </a:p>
          <a:p>
            <a:r>
              <a:rPr lang="en-US" sz="2600" dirty="0" smtClean="0"/>
              <a:t>The captions are </a:t>
            </a:r>
            <a:r>
              <a:rPr lang="en-US" sz="2600" dirty="0" smtClean="0"/>
              <a:t>elaborated by me.</a:t>
            </a:r>
          </a:p>
          <a:p>
            <a:pPr>
              <a:buNone/>
            </a:pPr>
            <a:endParaRPr lang="en-US" dirty="0" smtClean="0"/>
          </a:p>
        </p:txBody>
      </p:sp>
      <p:sp>
        <p:nvSpPr>
          <p:cNvPr id="4" name="Freccia a destra 3"/>
          <p:cNvSpPr/>
          <p:nvPr/>
        </p:nvSpPr>
        <p:spPr>
          <a:xfrm>
            <a:off x="1643042" y="4786322"/>
            <a:ext cx="642942"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2643174" y="4286256"/>
            <a:ext cx="4071966"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dirty="0" smtClean="0"/>
              <a:t>Private </a:t>
            </a:r>
            <a:r>
              <a:rPr lang="it-IT" dirty="0" err="1" smtClean="0"/>
              <a:t>users</a:t>
            </a:r>
            <a:r>
              <a:rPr lang="it-IT" dirty="0" smtClean="0"/>
              <a:t>! Do no </a:t>
            </a:r>
            <a:r>
              <a:rPr lang="it-IT" dirty="0" err="1" smtClean="0"/>
              <a:t>steal</a:t>
            </a:r>
            <a:r>
              <a:rPr lang="it-IT" dirty="0" smtClean="0"/>
              <a:t> </a:t>
            </a:r>
            <a:r>
              <a:rPr lang="it-IT" dirty="0" err="1" smtClean="0"/>
              <a:t>all</a:t>
            </a:r>
            <a:r>
              <a:rPr lang="it-IT" dirty="0" smtClean="0"/>
              <a:t> the </a:t>
            </a:r>
            <a:r>
              <a:rPr lang="it-IT" dirty="0" err="1" smtClean="0"/>
              <a:t>above</a:t>
            </a:r>
            <a:r>
              <a:rPr lang="it-IT" dirty="0" smtClean="0"/>
              <a:t> and </a:t>
            </a:r>
            <a:r>
              <a:rPr lang="it-IT" dirty="0" err="1" smtClean="0"/>
              <a:t>claim</a:t>
            </a:r>
            <a:r>
              <a:rPr lang="it-IT" dirty="0" smtClean="0"/>
              <a:t> </a:t>
            </a:r>
            <a:r>
              <a:rPr lang="it-IT" dirty="0" err="1" smtClean="0"/>
              <a:t>it</a:t>
            </a:r>
            <a:r>
              <a:rPr lang="it-IT" dirty="0" smtClean="0"/>
              <a:t> </a:t>
            </a:r>
            <a:r>
              <a:rPr lang="it-IT" dirty="0" err="1" smtClean="0"/>
              <a:t>as</a:t>
            </a:r>
            <a:r>
              <a:rPr lang="it-IT" dirty="0" smtClean="0"/>
              <a:t> </a:t>
            </a:r>
            <a:r>
              <a:rPr lang="it-IT" dirty="0" err="1" smtClean="0"/>
              <a:t>yours</a:t>
            </a:r>
            <a:r>
              <a:rPr lang="it-IT" dirty="0" smtClean="0"/>
              <a:t>. </a:t>
            </a:r>
            <a:r>
              <a:rPr lang="it-IT" b="1" dirty="0" smtClean="0"/>
              <a:t>Share </a:t>
            </a:r>
            <a:r>
              <a:rPr lang="it-IT" b="1" dirty="0" err="1" smtClean="0"/>
              <a:t>this</a:t>
            </a:r>
            <a:r>
              <a:rPr lang="it-IT" b="1" dirty="0" smtClean="0"/>
              <a:t> project </a:t>
            </a:r>
            <a:r>
              <a:rPr lang="it-IT" b="1" dirty="0" err="1" smtClean="0"/>
              <a:t>through</a:t>
            </a:r>
            <a:r>
              <a:rPr lang="it-IT" b="1" dirty="0" smtClean="0"/>
              <a:t> </a:t>
            </a:r>
            <a:r>
              <a:rPr lang="it-IT" b="1" dirty="0" err="1" smtClean="0"/>
              <a:t>your</a:t>
            </a:r>
            <a:r>
              <a:rPr lang="it-IT" b="1" dirty="0" smtClean="0"/>
              <a:t> </a:t>
            </a:r>
            <a:r>
              <a:rPr lang="it-IT" b="1" dirty="0" err="1" smtClean="0"/>
              <a:t>blogs</a:t>
            </a:r>
            <a:r>
              <a:rPr lang="it-IT" b="1" dirty="0" smtClean="0"/>
              <a:t> and social media, </a:t>
            </a:r>
            <a:r>
              <a:rPr lang="it-IT" b="1" dirty="0" err="1" smtClean="0"/>
              <a:t>but</a:t>
            </a:r>
            <a:r>
              <a:rPr lang="it-IT" b="1" dirty="0" smtClean="0"/>
              <a:t>, </a:t>
            </a:r>
            <a:r>
              <a:rPr lang="it-IT" b="1" dirty="0" err="1" smtClean="0"/>
              <a:t>please</a:t>
            </a:r>
            <a:r>
              <a:rPr lang="it-IT" b="1" dirty="0" smtClean="0"/>
              <a:t>, </a:t>
            </a:r>
            <a:r>
              <a:rPr lang="it-IT" b="1" dirty="0" err="1" smtClean="0"/>
              <a:t>give</a:t>
            </a:r>
            <a:r>
              <a:rPr lang="it-IT" b="1" dirty="0" smtClean="0"/>
              <a:t> me the </a:t>
            </a:r>
            <a:r>
              <a:rPr lang="it-IT" b="1" dirty="0" err="1" smtClean="0"/>
              <a:t>credits</a:t>
            </a:r>
            <a:r>
              <a:rPr lang="it-IT" b="1" dirty="0" smtClean="0"/>
              <a:t>.</a:t>
            </a:r>
            <a:endParaRPr lang="it-IT" b="1"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Sources</a:t>
            </a:r>
            <a:endParaRPr lang="it-IT" dirty="0"/>
          </a:p>
        </p:txBody>
      </p:sp>
      <p:sp>
        <p:nvSpPr>
          <p:cNvPr id="3" name="Segnaposto contenuto 2"/>
          <p:cNvSpPr>
            <a:spLocks noGrp="1"/>
          </p:cNvSpPr>
          <p:nvPr>
            <p:ph idx="1"/>
          </p:nvPr>
        </p:nvSpPr>
        <p:spPr/>
        <p:txBody>
          <a:bodyPr>
            <a:normAutofit/>
          </a:bodyPr>
          <a:lstStyle/>
          <a:p>
            <a:r>
              <a:rPr lang="en-GB" sz="1600" b="1" dirty="0" smtClean="0"/>
              <a:t>Day 21</a:t>
            </a:r>
            <a:r>
              <a:rPr lang="en-GB" sz="1600" dirty="0" smtClean="0"/>
              <a:t>: the poem by Eugenio Montale was translated by Francesca </a:t>
            </a:r>
            <a:r>
              <a:rPr lang="en-GB" sz="1600" dirty="0" err="1" smtClean="0"/>
              <a:t>Ciambella</a:t>
            </a:r>
            <a:r>
              <a:rPr lang="en-GB" sz="1600" dirty="0" smtClean="0"/>
              <a:t> </a:t>
            </a:r>
            <a:r>
              <a:rPr lang="en-GB" sz="1600" dirty="0" smtClean="0">
                <a:hlinkClick r:id="rId2"/>
              </a:rPr>
              <a:t>http://fra-cherry.blogspot.it/2014/07/ho-sceso-dandoti-il-braccio-di-eugenio.html</a:t>
            </a:r>
            <a:r>
              <a:rPr lang="en-GB" sz="1600" dirty="0" smtClean="0"/>
              <a:t> [last visited on Nov. 21 </a:t>
            </a:r>
            <a:r>
              <a:rPr lang="en-GB" sz="1600" dirty="0" err="1" smtClean="0"/>
              <a:t>st</a:t>
            </a:r>
            <a:r>
              <a:rPr lang="en-GB" sz="1600" dirty="0" smtClean="0"/>
              <a:t> 2016];</a:t>
            </a:r>
          </a:p>
          <a:p>
            <a:r>
              <a:rPr lang="en-GB" sz="1600" b="1" dirty="0" smtClean="0"/>
              <a:t>Day 29</a:t>
            </a:r>
            <a:r>
              <a:rPr lang="en-GB" sz="1600" dirty="0" smtClean="0"/>
              <a:t>: </a:t>
            </a:r>
            <a:r>
              <a:rPr lang="en-GB" sz="1600" i="1" dirty="0" smtClean="0"/>
              <a:t>Statue of the Emigrant </a:t>
            </a:r>
            <a:r>
              <a:rPr lang="en-GB" sz="1600" dirty="0" smtClean="0"/>
              <a:t>by Aurelio Forte </a:t>
            </a:r>
            <a:r>
              <a:rPr lang="en-GB" sz="1600" dirty="0" err="1" smtClean="0"/>
              <a:t>Laan</a:t>
            </a:r>
            <a:r>
              <a:rPr lang="en-GB" sz="1600" dirty="0" smtClean="0"/>
              <a:t>, Mauro </a:t>
            </a:r>
            <a:r>
              <a:rPr lang="en-GB" sz="1600" dirty="0" err="1" smtClean="0"/>
              <a:t>Bocchia</a:t>
            </a:r>
            <a:r>
              <a:rPr lang="en-GB" sz="1600" dirty="0" smtClean="0"/>
              <a:t>, Martino </a:t>
            </a:r>
            <a:r>
              <a:rPr lang="en-GB" sz="1600" dirty="0" err="1" smtClean="0"/>
              <a:t>Chiomento</a:t>
            </a:r>
            <a:r>
              <a:rPr lang="en-GB" sz="1600" dirty="0" smtClean="0"/>
              <a:t>, Francesco </a:t>
            </a:r>
            <a:r>
              <a:rPr lang="en-GB" sz="1600" dirty="0" err="1" smtClean="0"/>
              <a:t>Covolo</a:t>
            </a:r>
            <a:r>
              <a:rPr lang="en-GB" sz="1600" dirty="0" smtClean="0"/>
              <a:t>, Massimo </a:t>
            </a:r>
            <a:r>
              <a:rPr lang="en-GB" sz="1600" dirty="0" err="1" smtClean="0"/>
              <a:t>Fracaro</a:t>
            </a:r>
            <a:r>
              <a:rPr lang="en-GB" sz="1600" dirty="0" smtClean="0"/>
              <a:t> e </a:t>
            </a:r>
            <a:r>
              <a:rPr lang="en-GB" sz="1600" dirty="0" err="1" smtClean="0"/>
              <a:t>Gianangelo</a:t>
            </a:r>
            <a:r>
              <a:rPr lang="en-GB" sz="1600" dirty="0" smtClean="0"/>
              <a:t> </a:t>
            </a:r>
            <a:r>
              <a:rPr lang="en-GB" sz="1600" dirty="0" err="1" smtClean="0"/>
              <a:t>Longhini</a:t>
            </a:r>
            <a:r>
              <a:rPr lang="en-GB" sz="1600" dirty="0" smtClean="0"/>
              <a:t> of </a:t>
            </a:r>
            <a:r>
              <a:rPr lang="en-GB" sz="1600" dirty="0" err="1" smtClean="0"/>
              <a:t>Gruppo</a:t>
            </a:r>
            <a:r>
              <a:rPr lang="en-GB" sz="1600" dirty="0" smtClean="0"/>
              <a:t> </a:t>
            </a:r>
            <a:r>
              <a:rPr lang="en-GB" sz="1600" dirty="0" err="1" smtClean="0"/>
              <a:t>Arteinsieme</a:t>
            </a:r>
            <a:r>
              <a:rPr lang="en-GB" sz="1600" dirty="0" smtClean="0"/>
              <a:t>;</a:t>
            </a:r>
          </a:p>
          <a:p>
            <a:r>
              <a:rPr lang="en-GB" sz="1600" b="1" dirty="0" smtClean="0"/>
              <a:t>Day 45</a:t>
            </a:r>
            <a:r>
              <a:rPr lang="en-GB" sz="1600" dirty="0" smtClean="0"/>
              <a:t>: </a:t>
            </a:r>
            <a:r>
              <a:rPr lang="en-GB" sz="1600" i="1" dirty="0" smtClean="0"/>
              <a:t>Statue of the Emigrant </a:t>
            </a:r>
            <a:r>
              <a:rPr lang="en-GB" sz="1600" dirty="0" smtClean="0"/>
              <a:t>sponsored by various donors belonging to the </a:t>
            </a:r>
            <a:r>
              <a:rPr lang="en-GB" sz="1600" dirty="0" err="1" smtClean="0"/>
              <a:t>Zarantonello</a:t>
            </a:r>
            <a:r>
              <a:rPr lang="en-GB" sz="1600" dirty="0" smtClean="0"/>
              <a:t> family and inaugurated during a clan gathering in the province of Vicenza;</a:t>
            </a:r>
          </a:p>
          <a:p>
            <a:r>
              <a:rPr lang="en-GB" sz="1600" b="1" dirty="0" smtClean="0"/>
              <a:t>Day 99</a:t>
            </a:r>
            <a:r>
              <a:rPr lang="en-GB" sz="1600" dirty="0" smtClean="0"/>
              <a:t>: excerpt taken from: </a:t>
            </a:r>
            <a:r>
              <a:rPr lang="en-GB" sz="1600" dirty="0" err="1" smtClean="0"/>
              <a:t>Fracasso</a:t>
            </a:r>
            <a:r>
              <a:rPr lang="en-GB" sz="1600" dirty="0" smtClean="0"/>
              <a:t> </a:t>
            </a:r>
            <a:r>
              <a:rPr lang="en-GB" sz="1600" dirty="0" err="1" smtClean="0"/>
              <a:t>Bortoloso</a:t>
            </a:r>
            <a:r>
              <a:rPr lang="en-GB" sz="1600" dirty="0" smtClean="0"/>
              <a:t>, Italia. 1984. </a:t>
            </a:r>
            <a:r>
              <a:rPr lang="en-GB" sz="1600" i="1" dirty="0" err="1" smtClean="0"/>
              <a:t>Rancuremo</a:t>
            </a:r>
            <a:r>
              <a:rPr lang="en-GB" sz="1600" i="1" dirty="0" smtClean="0"/>
              <a:t> </a:t>
            </a:r>
            <a:r>
              <a:rPr lang="en-GB" sz="1600" i="1" dirty="0" err="1" smtClean="0"/>
              <a:t>Calcossa</a:t>
            </a:r>
            <a:r>
              <a:rPr lang="en-GB" sz="1600" i="1" dirty="0" smtClean="0"/>
              <a:t>. </a:t>
            </a:r>
            <a:r>
              <a:rPr lang="en-GB" sz="1600" i="1" dirty="0" err="1" smtClean="0"/>
              <a:t>Poesie</a:t>
            </a:r>
            <a:r>
              <a:rPr lang="en-GB" sz="1600" i="1" dirty="0" smtClean="0"/>
              <a:t> in </a:t>
            </a:r>
            <a:r>
              <a:rPr lang="en-GB" sz="1600" i="1" dirty="0" err="1" smtClean="0"/>
              <a:t>dialetto</a:t>
            </a:r>
            <a:r>
              <a:rPr lang="en-GB" sz="1600" i="1" dirty="0" smtClean="0"/>
              <a:t> </a:t>
            </a:r>
            <a:r>
              <a:rPr lang="en-GB" sz="1600" i="1" dirty="0" err="1" smtClean="0"/>
              <a:t>rustico</a:t>
            </a:r>
            <a:r>
              <a:rPr lang="en-GB" sz="1600" i="1" dirty="0" smtClean="0"/>
              <a:t> </a:t>
            </a:r>
            <a:r>
              <a:rPr lang="en-GB" sz="1600" i="1" dirty="0" err="1" smtClean="0"/>
              <a:t>vicentino</a:t>
            </a:r>
            <a:r>
              <a:rPr lang="en-GB" sz="1600" i="1" dirty="0" smtClean="0"/>
              <a:t>. </a:t>
            </a:r>
            <a:r>
              <a:rPr lang="en-GB" sz="1600" dirty="0" smtClean="0"/>
              <a:t>Self-published. </a:t>
            </a:r>
            <a:endParaRPr lang="en-GB" sz="1600"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smtClean="0"/>
              <a:t>If</a:t>
            </a:r>
            <a:r>
              <a:rPr lang="it-IT" dirty="0" smtClean="0"/>
              <a:t> </a:t>
            </a:r>
            <a:r>
              <a:rPr lang="it-IT" dirty="0" err="1" smtClean="0"/>
              <a:t>you</a:t>
            </a:r>
            <a:r>
              <a:rPr lang="it-IT" dirty="0" smtClean="0"/>
              <a:t> </a:t>
            </a:r>
            <a:r>
              <a:rPr lang="it-IT" dirty="0" err="1" smtClean="0"/>
              <a:t>want</a:t>
            </a:r>
            <a:r>
              <a:rPr lang="it-IT" dirty="0" smtClean="0"/>
              <a:t> </a:t>
            </a:r>
            <a:r>
              <a:rPr lang="it-IT" dirty="0" err="1" smtClean="0"/>
              <a:t>to</a:t>
            </a:r>
            <a:r>
              <a:rPr lang="it-IT" dirty="0" smtClean="0"/>
              <a:t> </a:t>
            </a:r>
            <a:r>
              <a:rPr lang="it-IT" dirty="0" err="1" smtClean="0"/>
              <a:t>learn</a:t>
            </a:r>
            <a:r>
              <a:rPr lang="it-IT" dirty="0" smtClean="0"/>
              <a:t> </a:t>
            </a:r>
            <a:r>
              <a:rPr lang="it-IT" dirty="0" err="1" smtClean="0"/>
              <a:t>more…</a:t>
            </a:r>
            <a:endParaRPr lang="it-IT" dirty="0"/>
          </a:p>
        </p:txBody>
      </p:sp>
      <p:sp>
        <p:nvSpPr>
          <p:cNvPr id="3" name="Segnaposto contenuto 2"/>
          <p:cNvSpPr>
            <a:spLocks noGrp="1"/>
          </p:cNvSpPr>
          <p:nvPr>
            <p:ph idx="1"/>
          </p:nvPr>
        </p:nvSpPr>
        <p:spPr/>
        <p:txBody>
          <a:bodyPr/>
          <a:lstStyle/>
          <a:p>
            <a:pPr algn="ctr">
              <a:buNone/>
            </a:pPr>
            <a:r>
              <a:rPr lang="it-IT" dirty="0" smtClean="0"/>
              <a:t>Come </a:t>
            </a:r>
            <a:r>
              <a:rPr lang="it-IT" dirty="0" err="1" smtClean="0"/>
              <a:t>find</a:t>
            </a:r>
            <a:r>
              <a:rPr lang="it-IT" dirty="0" smtClean="0"/>
              <a:t> me on </a:t>
            </a:r>
            <a:r>
              <a:rPr lang="it-IT" dirty="0" err="1" smtClean="0">
                <a:hlinkClick r:id="rId2"/>
              </a:rPr>
              <a:t>my</a:t>
            </a:r>
            <a:r>
              <a:rPr lang="it-IT" dirty="0" smtClean="0">
                <a:hlinkClick r:id="rId2"/>
              </a:rPr>
              <a:t> blog</a:t>
            </a:r>
            <a:endParaRPr lang="it-IT" dirty="0" smtClean="0"/>
          </a:p>
          <a:p>
            <a:pPr algn="ctr">
              <a:buNone/>
            </a:pPr>
            <a:endParaRPr lang="it-IT" dirty="0" smtClean="0"/>
          </a:p>
          <a:p>
            <a:pPr algn="ctr">
              <a:buNone/>
            </a:pPr>
            <a:r>
              <a:rPr lang="it-IT" dirty="0" smtClean="0"/>
              <a:t>Or</a:t>
            </a:r>
          </a:p>
          <a:p>
            <a:pPr algn="ctr">
              <a:buNone/>
            </a:pPr>
            <a:endParaRPr lang="it-IT" dirty="0" smtClean="0"/>
          </a:p>
          <a:p>
            <a:pPr algn="ctr">
              <a:buNone/>
            </a:pPr>
            <a:r>
              <a:rPr lang="it-IT" dirty="0" smtClean="0"/>
              <a:t>On </a:t>
            </a:r>
            <a:r>
              <a:rPr lang="it-IT" dirty="0" err="1" smtClean="0">
                <a:hlinkClick r:id="rId3"/>
              </a:rPr>
              <a:t>Twitter</a:t>
            </a:r>
            <a:r>
              <a:rPr lang="it-IT" dirty="0" smtClean="0">
                <a:hlinkClick r:id="rId3"/>
              </a:rPr>
              <a:t> </a:t>
            </a:r>
            <a:r>
              <a:rPr lang="it-IT" dirty="0" smtClean="0"/>
              <a:t>and </a:t>
            </a:r>
            <a:r>
              <a:rPr lang="it-IT" dirty="0" err="1" smtClean="0">
                <a:hlinkClick r:id="rId4"/>
              </a:rPr>
              <a:t>Instagram</a:t>
            </a:r>
            <a:r>
              <a:rPr lang="it-IT" dirty="0" smtClean="0"/>
              <a:t>. </a:t>
            </a:r>
          </a:p>
          <a:p>
            <a:pPr algn="ctr">
              <a:buNone/>
            </a:pPr>
            <a:endParaRPr lang="it-IT" dirty="0" smtClean="0"/>
          </a:p>
          <a:p>
            <a:pPr>
              <a:buNone/>
            </a:pPr>
            <a:r>
              <a:rPr lang="it-IT" dirty="0" err="1" smtClean="0"/>
              <a:t>You</a:t>
            </a:r>
            <a:r>
              <a:rPr lang="it-IT" dirty="0" smtClean="0"/>
              <a:t> </a:t>
            </a:r>
            <a:r>
              <a:rPr lang="it-IT" dirty="0" err="1" smtClean="0"/>
              <a:t>will</a:t>
            </a:r>
            <a:r>
              <a:rPr lang="it-IT" dirty="0" smtClean="0"/>
              <a:t> </a:t>
            </a:r>
            <a:r>
              <a:rPr lang="it-IT" dirty="0" err="1" smtClean="0"/>
              <a:t>find</a:t>
            </a:r>
            <a:r>
              <a:rPr lang="it-IT" dirty="0" smtClean="0"/>
              <a:t> </a:t>
            </a:r>
            <a:r>
              <a:rPr lang="it-IT" dirty="0" err="1" smtClean="0"/>
              <a:t>lots</a:t>
            </a:r>
            <a:r>
              <a:rPr lang="it-IT" dirty="0" smtClean="0"/>
              <a:t> </a:t>
            </a:r>
            <a:r>
              <a:rPr lang="it-IT" dirty="0" err="1" smtClean="0"/>
              <a:t>of</a:t>
            </a:r>
            <a:r>
              <a:rPr lang="it-IT" dirty="0" smtClean="0"/>
              <a:t> </a:t>
            </a:r>
            <a:r>
              <a:rPr lang="it-IT" dirty="0" err="1" smtClean="0"/>
              <a:t>content</a:t>
            </a:r>
            <a:r>
              <a:rPr lang="it-IT" dirty="0" smtClean="0"/>
              <a:t> </a:t>
            </a:r>
            <a:r>
              <a:rPr lang="it-IT" dirty="0" err="1" smtClean="0"/>
              <a:t>about</a:t>
            </a:r>
            <a:r>
              <a:rPr lang="it-IT" dirty="0" smtClean="0"/>
              <a:t> </a:t>
            </a:r>
            <a:r>
              <a:rPr lang="it-IT" b="1" dirty="0" smtClean="0"/>
              <a:t>Italy</a:t>
            </a:r>
            <a:r>
              <a:rPr lang="it-IT" dirty="0" smtClean="0"/>
              <a:t> and </a:t>
            </a:r>
            <a:r>
              <a:rPr lang="it-IT" b="1" dirty="0" err="1" smtClean="0"/>
              <a:t>experiential</a:t>
            </a:r>
            <a:r>
              <a:rPr lang="it-IT" b="1" dirty="0" smtClean="0"/>
              <a:t> </a:t>
            </a:r>
            <a:r>
              <a:rPr lang="it-IT" b="1" dirty="0" err="1" smtClean="0"/>
              <a:t>travel</a:t>
            </a:r>
            <a:r>
              <a:rPr lang="it-IT" dirty="0" smtClean="0"/>
              <a:t>.</a:t>
            </a:r>
            <a:endParaRPr lang="it-IT" dirty="0"/>
          </a:p>
        </p:txBody>
      </p:sp>
      <p:sp>
        <p:nvSpPr>
          <p:cNvPr id="4" name="Freccia a destra 3"/>
          <p:cNvSpPr/>
          <p:nvPr/>
        </p:nvSpPr>
        <p:spPr>
          <a:xfrm>
            <a:off x="2000232" y="1714488"/>
            <a:ext cx="214314"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arapic_tonda_250.jpg"/>
          <p:cNvPicPr>
            <a:picLocks noChangeAspect="1"/>
          </p:cNvPicPr>
          <p:nvPr/>
        </p:nvPicPr>
        <p:blipFill>
          <a:blip r:embed="rId2"/>
          <a:stretch>
            <a:fillRect/>
          </a:stretch>
        </p:blipFill>
        <p:spPr>
          <a:xfrm>
            <a:off x="4143372" y="2357430"/>
            <a:ext cx="1785950" cy="1600211"/>
          </a:xfrm>
          <a:prstGeom prst="rect">
            <a:avLst/>
          </a:prstGeom>
        </p:spPr>
      </p:pic>
      <p:sp>
        <p:nvSpPr>
          <p:cNvPr id="5" name="CasellaDiTesto 4"/>
          <p:cNvSpPr txBox="1"/>
          <p:nvPr/>
        </p:nvSpPr>
        <p:spPr>
          <a:xfrm>
            <a:off x="2571736" y="4214818"/>
            <a:ext cx="4000528" cy="1015663"/>
          </a:xfrm>
          <a:prstGeom prst="rect">
            <a:avLst/>
          </a:prstGeom>
          <a:noFill/>
        </p:spPr>
        <p:txBody>
          <a:bodyPr wrap="square" rtlCol="0">
            <a:spAutoFit/>
          </a:bodyPr>
          <a:lstStyle/>
          <a:p>
            <a:pPr algn="ctr"/>
            <a:r>
              <a:rPr lang="it-IT" sz="2400" dirty="0" err="1" smtClean="0"/>
              <a:t>Thanks</a:t>
            </a:r>
            <a:r>
              <a:rPr lang="it-IT" dirty="0" smtClean="0"/>
              <a:t>,</a:t>
            </a:r>
          </a:p>
          <a:p>
            <a:endParaRPr lang="it-IT" dirty="0" smtClean="0"/>
          </a:p>
          <a:p>
            <a:pPr algn="r"/>
            <a:r>
              <a:rPr lang="it-IT" dirty="0" err="1" smtClean="0"/>
              <a:t>fka_sara</a:t>
            </a: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a:t>
            </a:r>
            <a:endParaRPr lang="it-IT" dirty="0"/>
          </a:p>
        </p:txBody>
      </p:sp>
      <p:pic>
        <p:nvPicPr>
          <p:cNvPr id="4" name="Segnaposto contenuto 3" descr="IMG_20161109_124748.jpg"/>
          <p:cNvPicPr>
            <a:picLocks noGrp="1" noChangeAspect="1"/>
          </p:cNvPicPr>
          <p:nvPr>
            <p:ph idx="1"/>
          </p:nvPr>
        </p:nvPicPr>
        <p:blipFill>
          <a:blip r:embed="rId2" cstate="print"/>
          <a:stretch>
            <a:fillRect/>
          </a:stretch>
        </p:blipFill>
        <p:spPr>
          <a:xfrm>
            <a:off x="2714612" y="1500174"/>
            <a:ext cx="4667283" cy="3500462"/>
          </a:xfrm>
        </p:spPr>
      </p:pic>
      <p:sp>
        <p:nvSpPr>
          <p:cNvPr id="5" name="CasellaDiTesto 4"/>
          <p:cNvSpPr txBox="1"/>
          <p:nvPr/>
        </p:nvSpPr>
        <p:spPr>
          <a:xfrm>
            <a:off x="1643042" y="5429264"/>
            <a:ext cx="657229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H</a:t>
            </a:r>
            <a:r>
              <a:rPr lang="en-US" b="1" dirty="0" smtClean="0">
                <a:solidFill>
                  <a:schemeClr val="accent1">
                    <a:lumMod val="75000"/>
                  </a:schemeClr>
                </a:solidFill>
                <a:latin typeface="Agency FB" pitchFamily="34" charset="0"/>
              </a:rPr>
              <a:t>alloween does not belong to the </a:t>
            </a:r>
            <a:r>
              <a:rPr lang="en-US" b="1" dirty="0">
                <a:solidFill>
                  <a:schemeClr val="accent1">
                    <a:lumMod val="75000"/>
                  </a:schemeClr>
                </a:solidFill>
                <a:latin typeface="Agency FB" pitchFamily="34" charset="0"/>
              </a:rPr>
              <a:t>I</a:t>
            </a:r>
            <a:r>
              <a:rPr lang="en-US" b="1" dirty="0" smtClean="0">
                <a:solidFill>
                  <a:schemeClr val="accent1">
                    <a:lumMod val="75000"/>
                  </a:schemeClr>
                </a:solidFill>
                <a:latin typeface="Agency FB" pitchFamily="34" charset="0"/>
              </a:rPr>
              <a:t>talian tradition</a:t>
            </a:r>
            <a:r>
              <a:rPr lang="en-US" dirty="0" smtClean="0">
                <a:solidFill>
                  <a:schemeClr val="accent1">
                    <a:lumMod val="75000"/>
                  </a:schemeClr>
                </a:solidFill>
                <a:latin typeface="Agency FB" pitchFamily="34" charset="0"/>
              </a:rPr>
              <a:t>, only in recent times they have tried to introduce it to kids for commercial and profit-making reasons. For Italians, though, the only sensible use of a pumpkin is the one with: - water; - milk; - flour; - sugar, </a:t>
            </a:r>
            <a:r>
              <a:rPr lang="en-US" dirty="0" err="1" smtClean="0">
                <a:solidFill>
                  <a:schemeClr val="accent1">
                    <a:lumMod val="75000"/>
                  </a:schemeClr>
                </a:solidFill>
                <a:latin typeface="Agency FB" pitchFamily="34" charset="0"/>
              </a:rPr>
              <a:t>eheh</a:t>
            </a:r>
            <a:r>
              <a:rPr lang="en-US" dirty="0" smtClean="0">
                <a:solidFill>
                  <a:schemeClr val="accent1">
                    <a:lumMod val="75000"/>
                  </a:schemeClr>
                </a:solidFill>
                <a:latin typeface="Agency FB" pitchFamily="34" charset="0"/>
              </a:rPr>
              <a:t>.</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10</a:t>
            </a:r>
            <a:endParaRPr lang="it-IT" dirty="0"/>
          </a:p>
        </p:txBody>
      </p:sp>
      <p:pic>
        <p:nvPicPr>
          <p:cNvPr id="4" name="Segnaposto contenuto 3" descr="IMG_20161110_132838.jpg"/>
          <p:cNvPicPr>
            <a:picLocks noGrp="1" noChangeAspect="1"/>
          </p:cNvPicPr>
          <p:nvPr>
            <p:ph idx="1"/>
          </p:nvPr>
        </p:nvPicPr>
        <p:blipFill>
          <a:blip r:embed="rId2" cstate="print"/>
          <a:stretch>
            <a:fillRect/>
          </a:stretch>
        </p:blipFill>
        <p:spPr>
          <a:xfrm>
            <a:off x="3143240" y="1214422"/>
            <a:ext cx="3430599" cy="3430599"/>
          </a:xfrm>
        </p:spPr>
      </p:pic>
      <p:sp>
        <p:nvSpPr>
          <p:cNvPr id="5" name="CasellaDiTesto 4"/>
          <p:cNvSpPr txBox="1"/>
          <p:nvPr/>
        </p:nvSpPr>
        <p:spPr>
          <a:xfrm>
            <a:off x="1285852" y="4786322"/>
            <a:ext cx="7429552"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F</a:t>
            </a:r>
            <a:r>
              <a:rPr lang="en-US" b="1" dirty="0" smtClean="0">
                <a:solidFill>
                  <a:schemeClr val="accent1">
                    <a:lumMod val="75000"/>
                  </a:schemeClr>
                </a:solidFill>
                <a:latin typeface="Agency FB" pitchFamily="34" charset="0"/>
              </a:rPr>
              <a:t>ood is a serious matter in Italy and every grandma is constantly worried her beloved grandchild isn't eating enough. </a:t>
            </a:r>
            <a:r>
              <a:rPr lang="en-US" dirty="0" smtClean="0">
                <a:solidFill>
                  <a:schemeClr val="accent1">
                    <a:lumMod val="75000"/>
                  </a:schemeClr>
                </a:solidFill>
                <a:latin typeface="Agency FB" pitchFamily="34" charset="0"/>
              </a:rPr>
              <a:t>I'm quite sure every single Italian, that in his childhood turned his nose up at vegetables, heard at least once her grandma saying to him: "</a:t>
            </a:r>
            <a:r>
              <a:rPr lang="en-US" i="1" dirty="0" smtClean="0">
                <a:solidFill>
                  <a:schemeClr val="accent1">
                    <a:lumMod val="75000"/>
                  </a:schemeClr>
                </a:solidFill>
                <a:latin typeface="Agency FB" pitchFamily="34" charset="0"/>
              </a:rPr>
              <a:t>Eat everything, think about the African children who are starving</a:t>
            </a:r>
            <a:r>
              <a:rPr lang="en-US" dirty="0" smtClean="0">
                <a:solidFill>
                  <a:schemeClr val="accent1">
                    <a:lumMod val="75000"/>
                  </a:schemeClr>
                </a:solidFill>
                <a:latin typeface="Agency FB" pitchFamily="34" charset="0"/>
              </a:rPr>
              <a:t>!" This is surely one of the most famous (and dreaded) sayings among grandmas and children.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While during childhood people dismiss this motto, when grown-up I guess they realize (or should realize) we live in a very rich country concerning food and variety of fruits and vegetables.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11</a:t>
            </a:r>
            <a:endParaRPr lang="it-IT" dirty="0"/>
          </a:p>
        </p:txBody>
      </p:sp>
      <p:pic>
        <p:nvPicPr>
          <p:cNvPr id="4" name="Segnaposto contenuto 3" descr="IMG_20161111_024225.jpg"/>
          <p:cNvPicPr>
            <a:picLocks noGrp="1" noChangeAspect="1"/>
          </p:cNvPicPr>
          <p:nvPr>
            <p:ph idx="1"/>
          </p:nvPr>
        </p:nvPicPr>
        <p:blipFill>
          <a:blip r:embed="rId2" cstate="print"/>
          <a:stretch>
            <a:fillRect/>
          </a:stretch>
        </p:blipFill>
        <p:spPr>
          <a:xfrm>
            <a:off x="3286116" y="1142985"/>
            <a:ext cx="3084963" cy="3857652"/>
          </a:xfrm>
        </p:spPr>
      </p:pic>
      <p:sp>
        <p:nvSpPr>
          <p:cNvPr id="5" name="CasellaDiTesto 4"/>
          <p:cNvSpPr txBox="1"/>
          <p:nvPr/>
        </p:nvSpPr>
        <p:spPr>
          <a:xfrm>
            <a:off x="1214414" y="5103674"/>
            <a:ext cx="742955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A</a:t>
            </a:r>
            <a:r>
              <a:rPr lang="en-US" b="1" dirty="0" smtClean="0">
                <a:solidFill>
                  <a:schemeClr val="accent1">
                    <a:lumMod val="75000"/>
                  </a:schemeClr>
                </a:solidFill>
                <a:latin typeface="Agency FB" pitchFamily="34" charset="0"/>
              </a:rPr>
              <a:t>mong Italian Catholics it's quite common the cult of the Black </a:t>
            </a:r>
            <a:r>
              <a:rPr lang="en-US" b="1" dirty="0" err="1" smtClean="0">
                <a:solidFill>
                  <a:schemeClr val="accent1">
                    <a:lumMod val="75000"/>
                  </a:schemeClr>
                </a:solidFill>
                <a:latin typeface="Agency FB" pitchFamily="34" charset="0"/>
              </a:rPr>
              <a:t>Madonnas</a:t>
            </a:r>
            <a:r>
              <a:rPr lang="en-US" dirty="0" smtClean="0">
                <a:solidFill>
                  <a:schemeClr val="accent1">
                    <a:lumMod val="75000"/>
                  </a:schemeClr>
                </a:solidFill>
                <a:latin typeface="Agency FB" pitchFamily="34" charset="0"/>
              </a:rPr>
              <a:t>. The one on the right is The Black Virgin of </a:t>
            </a:r>
            <a:r>
              <a:rPr lang="en-US" dirty="0" err="1" smtClean="0">
                <a:solidFill>
                  <a:schemeClr val="accent1">
                    <a:lumMod val="75000"/>
                  </a:schemeClr>
                </a:solidFill>
                <a:latin typeface="Agency FB" pitchFamily="34" charset="0"/>
              </a:rPr>
              <a:t>Oropa</a:t>
            </a:r>
            <a:r>
              <a:rPr lang="en-US" dirty="0" smtClean="0">
                <a:solidFill>
                  <a:schemeClr val="accent1">
                    <a:lumMod val="75000"/>
                  </a:schemeClr>
                </a:solidFill>
                <a:latin typeface="Agency FB" pitchFamily="34" charset="0"/>
              </a:rPr>
              <a:t> located in the Sanctuary of </a:t>
            </a:r>
            <a:r>
              <a:rPr lang="en-US" dirty="0" err="1" smtClean="0">
                <a:solidFill>
                  <a:schemeClr val="accent1">
                    <a:lumMod val="75000"/>
                  </a:schemeClr>
                </a:solidFill>
                <a:latin typeface="Agency FB" pitchFamily="34" charset="0"/>
              </a:rPr>
              <a:t>Oropa</a:t>
            </a:r>
            <a:r>
              <a:rPr lang="en-US" dirty="0" smtClean="0">
                <a:solidFill>
                  <a:schemeClr val="accent1">
                    <a:lumMod val="75000"/>
                  </a:schemeClr>
                </a:solidFill>
                <a:latin typeface="Agency FB" pitchFamily="34" charset="0"/>
              </a:rPr>
              <a:t>, in Piedmont (North-Western Italy). The one you can see on the left is the Virgin of Loreto, which is in the Basilica of the Holy House of Loreto (Central Italy). In this Basilica it is also preserved the house the tradition indicates as the one where the Virgin Mary lived in Nazareth. According to the tale it was carried there by angels through the air; historians say it was brought in Loreto by a noble family during the Crusades.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12</a:t>
            </a:r>
            <a:endParaRPr lang="it-IT" dirty="0"/>
          </a:p>
        </p:txBody>
      </p:sp>
      <p:pic>
        <p:nvPicPr>
          <p:cNvPr id="4" name="Segnaposto contenuto 3" descr="IMG_20161112_120343.jpg"/>
          <p:cNvPicPr>
            <a:picLocks noGrp="1" noChangeAspect="1"/>
          </p:cNvPicPr>
          <p:nvPr>
            <p:ph idx="1"/>
          </p:nvPr>
        </p:nvPicPr>
        <p:blipFill>
          <a:blip r:embed="rId2" cstate="print"/>
          <a:stretch>
            <a:fillRect/>
          </a:stretch>
        </p:blipFill>
        <p:spPr>
          <a:xfrm>
            <a:off x="3286116" y="1285860"/>
            <a:ext cx="3430262" cy="3929090"/>
          </a:xfrm>
        </p:spPr>
      </p:pic>
      <p:sp>
        <p:nvSpPr>
          <p:cNvPr id="5" name="CasellaDiTesto 4"/>
          <p:cNvSpPr txBox="1"/>
          <p:nvPr/>
        </p:nvSpPr>
        <p:spPr>
          <a:xfrm>
            <a:off x="1500166" y="5500702"/>
            <a:ext cx="7072362"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a:solidFill>
                  <a:schemeClr val="accent1">
                    <a:lumMod val="75000"/>
                  </a:schemeClr>
                </a:solidFill>
                <a:latin typeface="Agency FB" pitchFamily="34" charset="0"/>
              </a:rPr>
              <a:t>D</a:t>
            </a:r>
            <a:r>
              <a:rPr lang="en-US" dirty="0" smtClean="0">
                <a:solidFill>
                  <a:schemeClr val="accent1">
                    <a:lumMod val="75000"/>
                  </a:schemeClr>
                </a:solidFill>
                <a:latin typeface="Agency FB" pitchFamily="34" charset="0"/>
              </a:rPr>
              <a:t>espite being a Catholic country, as it is the seat of the Roman Church</a:t>
            </a:r>
            <a:r>
              <a:rPr lang="en-US" b="1" dirty="0" smtClean="0">
                <a:solidFill>
                  <a:schemeClr val="accent1">
                    <a:lumMod val="75000"/>
                  </a:schemeClr>
                </a:solidFill>
                <a:latin typeface="Agency FB" pitchFamily="34" charset="0"/>
              </a:rPr>
              <a:t>, Italy does not have a high number of churchgoers</a:t>
            </a:r>
            <a:r>
              <a:rPr lang="en-US" dirty="0" smtClean="0">
                <a:solidFill>
                  <a:schemeClr val="accent1">
                    <a:lumMod val="75000"/>
                  </a:schemeClr>
                </a:solidFill>
                <a:latin typeface="Agency FB" pitchFamily="34" charset="0"/>
              </a:rPr>
              <a:t>. Even the number of religious marriages has considerably decreased.</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In the picture a detail of </a:t>
            </a:r>
            <a:r>
              <a:rPr lang="en-US" i="1" dirty="0" smtClean="0">
                <a:solidFill>
                  <a:schemeClr val="accent1">
                    <a:lumMod val="75000"/>
                  </a:schemeClr>
                </a:solidFill>
                <a:latin typeface="Agency FB" pitchFamily="34" charset="0"/>
              </a:rPr>
              <a:t>The Marriage of the Virgin</a:t>
            </a:r>
            <a:r>
              <a:rPr lang="en-US" dirty="0" smtClean="0">
                <a:solidFill>
                  <a:schemeClr val="accent1">
                    <a:lumMod val="75000"/>
                  </a:schemeClr>
                </a:solidFill>
                <a:latin typeface="Agency FB" pitchFamily="34" charset="0"/>
              </a:rPr>
              <a:t> by Raphael]</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13</a:t>
            </a:r>
            <a:endParaRPr lang="it-IT" dirty="0"/>
          </a:p>
        </p:txBody>
      </p:sp>
      <p:pic>
        <p:nvPicPr>
          <p:cNvPr id="4" name="Segnaposto contenuto 3" descr="IMG_20161113_170744.jpg"/>
          <p:cNvPicPr>
            <a:picLocks noGrp="1" noChangeAspect="1"/>
          </p:cNvPicPr>
          <p:nvPr>
            <p:ph idx="1"/>
          </p:nvPr>
        </p:nvPicPr>
        <p:blipFill>
          <a:blip r:embed="rId2" cstate="print"/>
          <a:stretch>
            <a:fillRect/>
          </a:stretch>
        </p:blipFill>
        <p:spPr>
          <a:xfrm>
            <a:off x="3264535" y="1447800"/>
            <a:ext cx="3128021" cy="3910026"/>
          </a:xfrm>
        </p:spPr>
      </p:pic>
      <p:sp>
        <p:nvSpPr>
          <p:cNvPr id="5" name="CasellaDiTesto 4"/>
          <p:cNvSpPr txBox="1"/>
          <p:nvPr/>
        </p:nvSpPr>
        <p:spPr>
          <a:xfrm>
            <a:off x="1714480" y="5643578"/>
            <a:ext cx="664373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a:solidFill>
                  <a:schemeClr val="accent1">
                    <a:lumMod val="75000"/>
                  </a:schemeClr>
                </a:solidFill>
                <a:latin typeface="Agency FB" pitchFamily="34" charset="0"/>
              </a:rPr>
              <a:t>W</a:t>
            </a:r>
            <a:r>
              <a:rPr lang="en-US" dirty="0" smtClean="0">
                <a:solidFill>
                  <a:schemeClr val="accent1">
                    <a:lumMod val="75000"/>
                  </a:schemeClr>
                </a:solidFill>
                <a:latin typeface="Agency FB" pitchFamily="34" charset="0"/>
              </a:rPr>
              <a:t>hen you'll watch TV or you'll be at theatre, you'll never see Italian men or women wearing </a:t>
            </a:r>
            <a:r>
              <a:rPr lang="en-US" b="1" dirty="0" smtClean="0">
                <a:solidFill>
                  <a:schemeClr val="accent1">
                    <a:lumMod val="75000"/>
                  </a:schemeClr>
                </a:solidFill>
                <a:latin typeface="Agency FB" pitchFamily="34" charset="0"/>
              </a:rPr>
              <a:t>purple</a:t>
            </a:r>
            <a:r>
              <a:rPr lang="en-US" dirty="0" smtClean="0">
                <a:solidFill>
                  <a:schemeClr val="accent1">
                    <a:lumMod val="75000"/>
                  </a:schemeClr>
                </a:solidFill>
                <a:latin typeface="Agency FB" pitchFamily="34" charset="0"/>
              </a:rPr>
              <a:t> on stage: </a:t>
            </a:r>
            <a:r>
              <a:rPr lang="en-US" b="1" dirty="0" smtClean="0">
                <a:solidFill>
                  <a:schemeClr val="accent1">
                    <a:lumMod val="75000"/>
                  </a:schemeClr>
                </a:solidFill>
                <a:latin typeface="Agency FB" pitchFamily="34" charset="0"/>
              </a:rPr>
              <a:t>in showbiz it is considered a </a:t>
            </a:r>
            <a:r>
              <a:rPr lang="en-US" b="1" dirty="0" err="1" smtClean="0">
                <a:solidFill>
                  <a:schemeClr val="accent1">
                    <a:lumMod val="75000"/>
                  </a:schemeClr>
                </a:solidFill>
                <a:latin typeface="Agency FB" pitchFamily="34" charset="0"/>
              </a:rPr>
              <a:t>colour</a:t>
            </a:r>
            <a:r>
              <a:rPr lang="en-US" b="1" dirty="0" smtClean="0">
                <a:solidFill>
                  <a:schemeClr val="accent1">
                    <a:lumMod val="75000"/>
                  </a:schemeClr>
                </a:solidFill>
                <a:latin typeface="Agency FB" pitchFamily="34" charset="0"/>
              </a:rPr>
              <a:t> that brings bad luck</a:t>
            </a:r>
            <a:r>
              <a:rPr lang="en-US" dirty="0" smtClean="0">
                <a:solidFill>
                  <a:schemeClr val="accent1">
                    <a:lumMod val="75000"/>
                  </a:schemeClr>
                </a:solidFill>
                <a:latin typeface="Agency FB" pitchFamily="34" charset="0"/>
              </a:rPr>
              <a:t>.</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14</a:t>
            </a:r>
            <a:endParaRPr lang="it-IT" dirty="0"/>
          </a:p>
        </p:txBody>
      </p:sp>
      <p:pic>
        <p:nvPicPr>
          <p:cNvPr id="4" name="Segnaposto contenuto 3" descr="IMG_20161114_184154.jpg"/>
          <p:cNvPicPr>
            <a:picLocks noGrp="1" noChangeAspect="1"/>
          </p:cNvPicPr>
          <p:nvPr>
            <p:ph idx="1"/>
          </p:nvPr>
        </p:nvPicPr>
        <p:blipFill>
          <a:blip r:embed="rId2" cstate="print"/>
          <a:stretch>
            <a:fillRect/>
          </a:stretch>
        </p:blipFill>
        <p:spPr>
          <a:xfrm>
            <a:off x="3500430" y="1142984"/>
            <a:ext cx="3371873" cy="4214842"/>
          </a:xfrm>
        </p:spPr>
      </p:pic>
      <p:sp>
        <p:nvSpPr>
          <p:cNvPr id="5" name="CasellaDiTesto 4"/>
          <p:cNvSpPr txBox="1"/>
          <p:nvPr/>
        </p:nvSpPr>
        <p:spPr>
          <a:xfrm>
            <a:off x="1785918" y="5500702"/>
            <a:ext cx="657229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Italian is considered a "musical and melodic language", </a:t>
            </a:r>
            <a:r>
              <a:rPr lang="en-US" dirty="0" smtClean="0">
                <a:solidFill>
                  <a:schemeClr val="accent1">
                    <a:lumMod val="75000"/>
                  </a:schemeClr>
                </a:solidFill>
                <a:latin typeface="Agency FB" pitchFamily="34" charset="0"/>
              </a:rPr>
              <a:t>basically because it's full of vowels and lacks truncated words. But it's also true that, as we officially invented the modern musical notation, we structured music on the basis of our language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15</a:t>
            </a:r>
            <a:endParaRPr lang="it-IT" dirty="0"/>
          </a:p>
        </p:txBody>
      </p:sp>
      <p:pic>
        <p:nvPicPr>
          <p:cNvPr id="4" name="Segnaposto contenuto 3" descr="IMG_20161115_121007.jpg"/>
          <p:cNvPicPr>
            <a:picLocks noGrp="1" noChangeAspect="1"/>
          </p:cNvPicPr>
          <p:nvPr>
            <p:ph idx="1"/>
          </p:nvPr>
        </p:nvPicPr>
        <p:blipFill>
          <a:blip r:embed="rId2" cstate="print"/>
          <a:stretch>
            <a:fillRect/>
          </a:stretch>
        </p:blipFill>
        <p:spPr>
          <a:xfrm>
            <a:off x="2784475" y="1447800"/>
            <a:ext cx="3767150" cy="3767150"/>
          </a:xfrm>
        </p:spPr>
      </p:pic>
      <p:sp>
        <p:nvSpPr>
          <p:cNvPr id="5" name="CasellaDiTesto 4"/>
          <p:cNvSpPr txBox="1"/>
          <p:nvPr/>
        </p:nvSpPr>
        <p:spPr>
          <a:xfrm>
            <a:off x="1785918" y="5500702"/>
            <a:ext cx="6000792"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We can be more vulgar than this, but when we have to tell someone we think they don't understand anything, we usually say: "</a:t>
            </a:r>
            <a:r>
              <a:rPr lang="en-US" b="1" dirty="0" smtClean="0">
                <a:solidFill>
                  <a:schemeClr val="accent1">
                    <a:lumMod val="75000"/>
                  </a:schemeClr>
                </a:solidFill>
                <a:latin typeface="Agency FB" pitchFamily="34" charset="0"/>
              </a:rPr>
              <a:t>You don't understand a cauliflower/cabbage</a:t>
            </a:r>
            <a:r>
              <a:rPr lang="en-US" dirty="0" smtClean="0">
                <a:solidFill>
                  <a:schemeClr val="accent1">
                    <a:lumMod val="75000"/>
                  </a:schemeClr>
                </a:solidFill>
                <a:latin typeface="Agency FB" pitchFamily="34" charset="0"/>
              </a:rPr>
              <a:t>" (this sounds so weird in English).</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Feat. Dad's World-record cauliflower</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16</a:t>
            </a:r>
            <a:endParaRPr lang="it-IT" dirty="0"/>
          </a:p>
        </p:txBody>
      </p:sp>
      <p:pic>
        <p:nvPicPr>
          <p:cNvPr id="4" name="Segnaposto contenuto 3" descr="IMG_20161116_175543.jpg"/>
          <p:cNvPicPr>
            <a:picLocks noGrp="1" noChangeAspect="1"/>
          </p:cNvPicPr>
          <p:nvPr>
            <p:ph idx="1"/>
          </p:nvPr>
        </p:nvPicPr>
        <p:blipFill>
          <a:blip r:embed="rId2" cstate="print"/>
          <a:stretch>
            <a:fillRect/>
          </a:stretch>
        </p:blipFill>
        <p:spPr>
          <a:xfrm>
            <a:off x="2500298" y="1428736"/>
            <a:ext cx="5048286" cy="3786214"/>
          </a:xfrm>
        </p:spPr>
      </p:pic>
      <p:sp>
        <p:nvSpPr>
          <p:cNvPr id="5" name="CasellaDiTesto 4"/>
          <p:cNvSpPr txBox="1"/>
          <p:nvPr/>
        </p:nvSpPr>
        <p:spPr>
          <a:xfrm>
            <a:off x="1785918" y="5572140"/>
            <a:ext cx="678661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According to the legend, </a:t>
            </a:r>
            <a:r>
              <a:rPr lang="en-US" b="1" dirty="0" smtClean="0">
                <a:solidFill>
                  <a:schemeClr val="accent1">
                    <a:lumMod val="75000"/>
                  </a:schemeClr>
                </a:solidFill>
                <a:latin typeface="Agency FB" pitchFamily="34" charset="0"/>
              </a:rPr>
              <a:t>Rome was founded by the twins </a:t>
            </a:r>
            <a:r>
              <a:rPr lang="en-US" b="1" dirty="0" err="1" smtClean="0">
                <a:solidFill>
                  <a:schemeClr val="accent1">
                    <a:lumMod val="75000"/>
                  </a:schemeClr>
                </a:solidFill>
                <a:latin typeface="Agency FB" pitchFamily="34" charset="0"/>
              </a:rPr>
              <a:t>Romolo</a:t>
            </a:r>
            <a:r>
              <a:rPr lang="en-US" b="1" dirty="0" smtClean="0">
                <a:solidFill>
                  <a:schemeClr val="accent1">
                    <a:lumMod val="75000"/>
                  </a:schemeClr>
                </a:solidFill>
                <a:latin typeface="Agency FB" pitchFamily="34" charset="0"/>
              </a:rPr>
              <a:t> and Remo who were abandoned in a basket on river </a:t>
            </a:r>
            <a:r>
              <a:rPr lang="en-US" b="1" dirty="0" err="1" smtClean="0">
                <a:solidFill>
                  <a:schemeClr val="accent1">
                    <a:lumMod val="75000"/>
                  </a:schemeClr>
                </a:solidFill>
                <a:latin typeface="Agency FB" pitchFamily="34" charset="0"/>
              </a:rPr>
              <a:t>Tevere</a:t>
            </a:r>
            <a:r>
              <a:rPr lang="en-US" b="1" dirty="0" smtClean="0">
                <a:solidFill>
                  <a:schemeClr val="accent1">
                    <a:lumMod val="75000"/>
                  </a:schemeClr>
                </a:solidFill>
                <a:latin typeface="Agency FB" pitchFamily="34" charset="0"/>
              </a:rPr>
              <a:t> and found by a she-wolf. </a:t>
            </a:r>
            <a:endParaRPr lang="en-US" b="1"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17</a:t>
            </a:r>
            <a:endParaRPr lang="it-IT" dirty="0"/>
          </a:p>
        </p:txBody>
      </p:sp>
      <p:pic>
        <p:nvPicPr>
          <p:cNvPr id="4" name="Segnaposto contenuto 3" descr="IMG_20161117_173111.jpg"/>
          <p:cNvPicPr>
            <a:picLocks noGrp="1" noChangeAspect="1"/>
          </p:cNvPicPr>
          <p:nvPr>
            <p:ph idx="1"/>
          </p:nvPr>
        </p:nvPicPr>
        <p:blipFill>
          <a:blip r:embed="rId2" cstate="print"/>
          <a:stretch>
            <a:fillRect/>
          </a:stretch>
        </p:blipFill>
        <p:spPr>
          <a:xfrm>
            <a:off x="2985523" y="1285860"/>
            <a:ext cx="3592241" cy="3920631"/>
          </a:xfrm>
        </p:spPr>
      </p:pic>
      <p:sp>
        <p:nvSpPr>
          <p:cNvPr id="5" name="CasellaDiTesto 4"/>
          <p:cNvSpPr txBox="1"/>
          <p:nvPr/>
        </p:nvSpPr>
        <p:spPr>
          <a:xfrm>
            <a:off x="1643042" y="5380672"/>
            <a:ext cx="657229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a:t>
            </a:r>
            <a:r>
              <a:rPr lang="en-US" b="1" dirty="0" err="1" smtClean="0">
                <a:solidFill>
                  <a:schemeClr val="accent1">
                    <a:lumMod val="75000"/>
                  </a:schemeClr>
                </a:solidFill>
                <a:latin typeface="Agency FB" pitchFamily="34" charset="0"/>
              </a:rPr>
              <a:t>Coppa</a:t>
            </a:r>
            <a:r>
              <a:rPr lang="en-US" b="1" dirty="0" smtClean="0">
                <a:solidFill>
                  <a:schemeClr val="accent1">
                    <a:lumMod val="75000"/>
                  </a:schemeClr>
                </a:solidFill>
                <a:latin typeface="Agency FB" pitchFamily="34" charset="0"/>
              </a:rPr>
              <a:t> </a:t>
            </a:r>
            <a:r>
              <a:rPr lang="en-US" b="1" dirty="0" err="1" smtClean="0">
                <a:solidFill>
                  <a:schemeClr val="accent1">
                    <a:lumMod val="75000"/>
                  </a:schemeClr>
                </a:solidFill>
                <a:latin typeface="Agency FB" pitchFamily="34" charset="0"/>
              </a:rPr>
              <a:t>dell'amicizia</a:t>
            </a:r>
            <a:r>
              <a:rPr lang="en-US" b="1" dirty="0" smtClean="0">
                <a:solidFill>
                  <a:schemeClr val="accent1">
                    <a:lumMod val="75000"/>
                  </a:schemeClr>
                </a:solidFill>
                <a:latin typeface="Agency FB" pitchFamily="34" charset="0"/>
              </a:rPr>
              <a:t>" (literally "cup of friendship") is a wooden bowl which is typically from the Valle d’Aosta region </a:t>
            </a:r>
            <a:r>
              <a:rPr lang="en-US" dirty="0" smtClean="0">
                <a:solidFill>
                  <a:schemeClr val="accent1">
                    <a:lumMod val="75000"/>
                  </a:schemeClr>
                </a:solidFill>
                <a:latin typeface="Agency FB" pitchFamily="34" charset="0"/>
              </a:rPr>
              <a:t>in North-Western Italy.  People fill it with a really alcoholic coffee and share it with friends or family: each person drinks from a different spout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357290" y="1857364"/>
            <a:ext cx="7358114" cy="646331"/>
          </a:xfrm>
          <a:prstGeom prst="rect">
            <a:avLst/>
          </a:prstGeom>
          <a:noFill/>
        </p:spPr>
        <p:txBody>
          <a:bodyPr wrap="square" rtlCol="0">
            <a:spAutoFit/>
          </a:bodyPr>
          <a:lstStyle/>
          <a:p>
            <a:pPr algn="ctr"/>
            <a:endParaRPr lang="it-IT" dirty="0" smtClean="0"/>
          </a:p>
          <a:p>
            <a:pPr algn="ctr"/>
            <a:r>
              <a:rPr lang="it-IT" dirty="0" err="1" smtClean="0"/>
              <a:t>Curios</a:t>
            </a:r>
            <a:r>
              <a:rPr lang="it-IT" dirty="0" smtClean="0"/>
              <a:t> </a:t>
            </a:r>
            <a:r>
              <a:rPr lang="it-IT" dirty="0" err="1" smtClean="0"/>
              <a:t>facts</a:t>
            </a:r>
            <a:r>
              <a:rPr lang="it-IT" dirty="0" smtClean="0"/>
              <a:t> </a:t>
            </a:r>
            <a:r>
              <a:rPr lang="it-IT" dirty="0" err="1" smtClean="0"/>
              <a:t>about</a:t>
            </a:r>
            <a:r>
              <a:rPr lang="it-IT" dirty="0" smtClean="0"/>
              <a:t> Italy </a:t>
            </a:r>
            <a:r>
              <a:rPr lang="it-IT" dirty="0" err="1" smtClean="0"/>
              <a:t>originally</a:t>
            </a:r>
            <a:r>
              <a:rPr lang="it-IT" dirty="0" smtClean="0"/>
              <a:t> </a:t>
            </a:r>
            <a:r>
              <a:rPr lang="it-IT" dirty="0" err="1" smtClean="0"/>
              <a:t>posted</a:t>
            </a:r>
            <a:r>
              <a:rPr lang="it-IT" dirty="0" smtClean="0"/>
              <a:t> on </a:t>
            </a:r>
            <a:r>
              <a:rPr lang="it-IT" dirty="0" err="1" smtClean="0">
                <a:hlinkClick r:id="rId2"/>
              </a:rPr>
              <a:t>Instagram</a:t>
            </a:r>
            <a:r>
              <a:rPr lang="it-IT" dirty="0" smtClean="0">
                <a:hlinkClick r:id="rId2"/>
              </a:rPr>
              <a:t> </a:t>
            </a:r>
            <a:endParaRPr lang="it-IT" dirty="0"/>
          </a:p>
        </p:txBody>
      </p:sp>
      <p:sp>
        <p:nvSpPr>
          <p:cNvPr id="5" name="CasellaDiTesto 4"/>
          <p:cNvSpPr txBox="1"/>
          <p:nvPr/>
        </p:nvSpPr>
        <p:spPr>
          <a:xfrm>
            <a:off x="3714744" y="5572140"/>
            <a:ext cx="2286016" cy="646331"/>
          </a:xfrm>
          <a:prstGeom prst="rect">
            <a:avLst/>
          </a:prstGeom>
          <a:noFill/>
        </p:spPr>
        <p:txBody>
          <a:bodyPr wrap="square" rtlCol="0">
            <a:spAutoFit/>
          </a:bodyPr>
          <a:lstStyle/>
          <a:p>
            <a:pPr algn="ctr"/>
            <a:r>
              <a:rPr lang="it-IT" dirty="0" err="1" smtClean="0"/>
              <a:t>By</a:t>
            </a:r>
            <a:endParaRPr lang="it-IT" dirty="0" smtClean="0"/>
          </a:p>
          <a:p>
            <a:pPr algn="ctr"/>
            <a:r>
              <a:rPr lang="it-IT" dirty="0" err="1" smtClean="0"/>
              <a:t>fka_sara</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18</a:t>
            </a:r>
            <a:endParaRPr lang="it-IT" dirty="0"/>
          </a:p>
        </p:txBody>
      </p:sp>
      <p:pic>
        <p:nvPicPr>
          <p:cNvPr id="4" name="Segnaposto contenuto 3" descr="IMG_20161118_170654.jpg"/>
          <p:cNvPicPr>
            <a:picLocks noGrp="1" noChangeAspect="1"/>
          </p:cNvPicPr>
          <p:nvPr>
            <p:ph idx="1"/>
          </p:nvPr>
        </p:nvPicPr>
        <p:blipFill>
          <a:blip r:embed="rId2" cstate="print"/>
          <a:stretch>
            <a:fillRect/>
          </a:stretch>
        </p:blipFill>
        <p:spPr>
          <a:xfrm>
            <a:off x="3264535" y="1285860"/>
            <a:ext cx="3222967" cy="4028709"/>
          </a:xfrm>
        </p:spPr>
      </p:pic>
      <p:sp>
        <p:nvSpPr>
          <p:cNvPr id="5" name="CasellaDiTesto 4"/>
          <p:cNvSpPr txBox="1"/>
          <p:nvPr/>
        </p:nvSpPr>
        <p:spPr>
          <a:xfrm>
            <a:off x="1643042" y="5715016"/>
            <a:ext cx="635798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Peggy Guggenheim was the last person to have a private gondola and gondolier in Venice.</a:t>
            </a:r>
            <a:endParaRPr lang="en-US" b="1"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19</a:t>
            </a:r>
            <a:endParaRPr lang="it-IT" dirty="0"/>
          </a:p>
        </p:txBody>
      </p:sp>
      <p:pic>
        <p:nvPicPr>
          <p:cNvPr id="4" name="Segnaposto contenuto 3" descr="IMG_20161119_213504.jpg"/>
          <p:cNvPicPr>
            <a:picLocks noGrp="1" noChangeAspect="1"/>
          </p:cNvPicPr>
          <p:nvPr>
            <p:ph idx="1"/>
          </p:nvPr>
        </p:nvPicPr>
        <p:blipFill>
          <a:blip r:embed="rId2" cstate="print"/>
          <a:stretch>
            <a:fillRect/>
          </a:stretch>
        </p:blipFill>
        <p:spPr>
          <a:xfrm>
            <a:off x="2714612" y="1285860"/>
            <a:ext cx="5016517" cy="3762388"/>
          </a:xfrm>
        </p:spPr>
      </p:pic>
      <p:sp>
        <p:nvSpPr>
          <p:cNvPr id="5" name="CasellaDiTesto 4"/>
          <p:cNvSpPr txBox="1"/>
          <p:nvPr/>
        </p:nvSpPr>
        <p:spPr>
          <a:xfrm>
            <a:off x="1785918" y="5380672"/>
            <a:ext cx="6500858"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In middle and high school, during the lessons of Italian literature, students are often required to memorize poems. </a:t>
            </a:r>
            <a:r>
              <a:rPr lang="en-US" b="1" dirty="0" smtClean="0">
                <a:solidFill>
                  <a:schemeClr val="accent1">
                    <a:lumMod val="75000"/>
                  </a:schemeClr>
                </a:solidFill>
                <a:latin typeface="Agency FB" pitchFamily="34" charset="0"/>
              </a:rPr>
              <a:t>The most beloved poem of Italian students is Soldiers by Giuseppe </a:t>
            </a:r>
            <a:r>
              <a:rPr lang="en-US" b="1" dirty="0" err="1" smtClean="0">
                <a:solidFill>
                  <a:schemeClr val="accent1">
                    <a:lumMod val="75000"/>
                  </a:schemeClr>
                </a:solidFill>
                <a:latin typeface="Agency FB" pitchFamily="34" charset="0"/>
              </a:rPr>
              <a:t>Ungaretti</a:t>
            </a:r>
            <a:r>
              <a:rPr lang="en-US" dirty="0" smtClean="0">
                <a:solidFill>
                  <a:schemeClr val="accent1">
                    <a:lumMod val="75000"/>
                  </a:schemeClr>
                </a:solidFill>
                <a:latin typeface="Agency FB" pitchFamily="34" charset="0"/>
              </a:rPr>
              <a:t>: "</a:t>
            </a:r>
            <a:r>
              <a:rPr lang="en-US" i="1" dirty="0" smtClean="0">
                <a:solidFill>
                  <a:schemeClr val="accent1">
                    <a:lumMod val="75000"/>
                  </a:schemeClr>
                </a:solidFill>
                <a:latin typeface="Agency FB" pitchFamily="34" charset="0"/>
              </a:rPr>
              <a:t>Here we are like leaves</a:t>
            </a:r>
            <a:br>
              <a:rPr lang="en-US" i="1" dirty="0" smtClean="0">
                <a:solidFill>
                  <a:schemeClr val="accent1">
                    <a:lumMod val="75000"/>
                  </a:schemeClr>
                </a:solidFill>
                <a:latin typeface="Agency FB" pitchFamily="34" charset="0"/>
              </a:rPr>
            </a:br>
            <a:r>
              <a:rPr lang="en-US" i="1" dirty="0" smtClean="0">
                <a:solidFill>
                  <a:schemeClr val="accent1">
                    <a:lumMod val="75000"/>
                  </a:schemeClr>
                </a:solidFill>
                <a:latin typeface="Agency FB" pitchFamily="34" charset="0"/>
              </a:rPr>
              <a:t>from trees in autumn</a:t>
            </a:r>
            <a:r>
              <a:rPr lang="en-US" dirty="0" smtClean="0">
                <a:solidFill>
                  <a:schemeClr val="accent1">
                    <a:lumMod val="75000"/>
                  </a:schemeClr>
                </a:solidFill>
                <a:latin typeface="Agency FB" pitchFamily="34" charset="0"/>
              </a:rPr>
              <a:t>" 🍁🍂 </a:t>
            </a:r>
            <a:r>
              <a:rPr lang="en-US" dirty="0" err="1" smtClean="0">
                <a:solidFill>
                  <a:schemeClr val="accent1">
                    <a:lumMod val="75000"/>
                  </a:schemeClr>
                </a:solidFill>
                <a:latin typeface="Agency FB" pitchFamily="34" charset="0"/>
              </a:rPr>
              <a:t>Ungaretti</a:t>
            </a:r>
            <a:r>
              <a:rPr lang="en-US" dirty="0" smtClean="0">
                <a:solidFill>
                  <a:schemeClr val="accent1">
                    <a:lumMod val="75000"/>
                  </a:schemeClr>
                </a:solidFill>
                <a:latin typeface="Agency FB" pitchFamily="34" charset="0"/>
              </a:rPr>
              <a:t> compares the lives of  WW1 soldiers to the autumnal leaves: destined to fall down and die.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20</a:t>
            </a:r>
            <a:endParaRPr lang="it-IT" dirty="0"/>
          </a:p>
        </p:txBody>
      </p:sp>
      <p:pic>
        <p:nvPicPr>
          <p:cNvPr id="4" name="Segnaposto contenuto 3" descr="IMG_20161120_170656.jpg"/>
          <p:cNvPicPr>
            <a:picLocks noGrp="1" noChangeAspect="1"/>
          </p:cNvPicPr>
          <p:nvPr>
            <p:ph idx="1"/>
          </p:nvPr>
        </p:nvPicPr>
        <p:blipFill>
          <a:blip r:embed="rId2" cstate="print"/>
          <a:stretch>
            <a:fillRect/>
          </a:stretch>
        </p:blipFill>
        <p:spPr>
          <a:xfrm>
            <a:off x="2784475" y="1447800"/>
            <a:ext cx="3930665" cy="3930665"/>
          </a:xfrm>
        </p:spPr>
      </p:pic>
      <p:sp>
        <p:nvSpPr>
          <p:cNvPr id="5" name="CasellaDiTesto 4"/>
          <p:cNvSpPr txBox="1"/>
          <p:nvPr/>
        </p:nvSpPr>
        <p:spPr>
          <a:xfrm>
            <a:off x="1785918" y="5572140"/>
            <a:ext cx="635798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When </a:t>
            </a:r>
            <a:r>
              <a:rPr lang="en-US" b="1" dirty="0" smtClean="0">
                <a:solidFill>
                  <a:schemeClr val="accent1">
                    <a:lumMod val="75000"/>
                  </a:schemeClr>
                </a:solidFill>
                <a:latin typeface="Agency FB" pitchFamily="34" charset="0"/>
              </a:rPr>
              <a:t>setting a table, never put the bread upside down!</a:t>
            </a:r>
            <a:r>
              <a:rPr lang="en-US" dirty="0" smtClean="0">
                <a:solidFill>
                  <a:schemeClr val="accent1">
                    <a:lumMod val="75000"/>
                  </a:schemeClr>
                </a:solidFill>
                <a:latin typeface="Agency FB" pitchFamily="34" charset="0"/>
              </a:rPr>
              <a:t> Since for Catholics bread is the symbol of Christ, our grandmas taught us never to disrespect Jesus Christ!</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21</a:t>
            </a:r>
            <a:endParaRPr lang="it-IT" dirty="0"/>
          </a:p>
        </p:txBody>
      </p:sp>
      <p:pic>
        <p:nvPicPr>
          <p:cNvPr id="4" name="Segnaposto contenuto 3" descr="IMG_20161121_175209.jpg"/>
          <p:cNvPicPr>
            <a:picLocks noGrp="1" noChangeAspect="1"/>
          </p:cNvPicPr>
          <p:nvPr>
            <p:ph idx="1"/>
          </p:nvPr>
        </p:nvPicPr>
        <p:blipFill>
          <a:blip r:embed="rId2" cstate="print"/>
          <a:stretch>
            <a:fillRect/>
          </a:stretch>
        </p:blipFill>
        <p:spPr>
          <a:xfrm>
            <a:off x="1214414" y="1428736"/>
            <a:ext cx="3840480" cy="4800600"/>
          </a:xfrm>
        </p:spPr>
      </p:pic>
      <p:sp>
        <p:nvSpPr>
          <p:cNvPr id="5" name="CasellaDiTesto 4"/>
          <p:cNvSpPr txBox="1"/>
          <p:nvPr/>
        </p:nvSpPr>
        <p:spPr>
          <a:xfrm>
            <a:off x="5357818" y="733246"/>
            <a:ext cx="3500462" cy="61247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400" b="1" dirty="0" smtClean="0">
                <a:solidFill>
                  <a:schemeClr val="accent1">
                    <a:lumMod val="75000"/>
                  </a:schemeClr>
                </a:solidFill>
                <a:latin typeface="Agency FB" pitchFamily="34" charset="0"/>
              </a:rPr>
              <a:t>Among </a:t>
            </a:r>
            <a:r>
              <a:rPr lang="en-US" sz="1400" b="1" dirty="0" smtClean="0">
                <a:solidFill>
                  <a:schemeClr val="accent1">
                    <a:lumMod val="75000"/>
                  </a:schemeClr>
                </a:solidFill>
                <a:latin typeface="Agency FB" pitchFamily="34" charset="0"/>
              </a:rPr>
              <a:t>the most beloved Italian poets of the 20th century, there's Eugenio Montale from Genoa</a:t>
            </a:r>
            <a:r>
              <a:rPr lang="en-US" sz="1400" dirty="0" smtClean="0">
                <a:solidFill>
                  <a:schemeClr val="accent1">
                    <a:lumMod val="75000"/>
                  </a:schemeClr>
                </a:solidFill>
                <a:latin typeface="Agency FB" pitchFamily="34" charset="0"/>
              </a:rPr>
              <a:t>. "</a:t>
            </a:r>
            <a:r>
              <a:rPr lang="en-US" sz="1400" dirty="0" err="1" smtClean="0">
                <a:solidFill>
                  <a:schemeClr val="accent1">
                    <a:lumMod val="75000"/>
                  </a:schemeClr>
                </a:solidFill>
                <a:latin typeface="Agency FB" pitchFamily="34" charset="0"/>
              </a:rPr>
              <a:t>Meriggiare</a:t>
            </a:r>
            <a:r>
              <a:rPr lang="en-US" sz="1400" dirty="0" smtClean="0">
                <a:solidFill>
                  <a:schemeClr val="accent1">
                    <a:lumMod val="75000"/>
                  </a:schemeClr>
                </a:solidFill>
                <a:latin typeface="Agency FB" pitchFamily="34" charset="0"/>
              </a:rPr>
              <a:t> </a:t>
            </a:r>
            <a:r>
              <a:rPr lang="en-US" sz="1400" dirty="0" err="1" smtClean="0">
                <a:solidFill>
                  <a:schemeClr val="accent1">
                    <a:lumMod val="75000"/>
                  </a:schemeClr>
                </a:solidFill>
                <a:latin typeface="Agency FB" pitchFamily="34" charset="0"/>
              </a:rPr>
              <a:t>pallido</a:t>
            </a:r>
            <a:r>
              <a:rPr lang="en-US" sz="1400" dirty="0" smtClean="0">
                <a:solidFill>
                  <a:schemeClr val="accent1">
                    <a:lumMod val="75000"/>
                  </a:schemeClr>
                </a:solidFill>
                <a:latin typeface="Agency FB" pitchFamily="34" charset="0"/>
              </a:rPr>
              <a:t> e </a:t>
            </a:r>
            <a:r>
              <a:rPr lang="en-US" sz="1400" dirty="0" err="1" smtClean="0">
                <a:solidFill>
                  <a:schemeClr val="accent1">
                    <a:lumMod val="75000"/>
                  </a:schemeClr>
                </a:solidFill>
                <a:latin typeface="Agency FB" pitchFamily="34" charset="0"/>
              </a:rPr>
              <a:t>assorto</a:t>
            </a:r>
            <a:r>
              <a:rPr lang="en-US" sz="1400" dirty="0" smtClean="0">
                <a:solidFill>
                  <a:schemeClr val="accent1">
                    <a:lumMod val="75000"/>
                  </a:schemeClr>
                </a:solidFill>
                <a:latin typeface="Agency FB" pitchFamily="34" charset="0"/>
              </a:rPr>
              <a:t>" is one of his most famous poems, but, among Italian female students, "Ho </a:t>
            </a:r>
            <a:r>
              <a:rPr lang="en-US" sz="1400" dirty="0" err="1" smtClean="0">
                <a:solidFill>
                  <a:schemeClr val="accent1">
                    <a:lumMod val="75000"/>
                  </a:schemeClr>
                </a:solidFill>
                <a:latin typeface="Agency FB" pitchFamily="34" charset="0"/>
              </a:rPr>
              <a:t>sceso</a:t>
            </a:r>
            <a:r>
              <a:rPr lang="en-US" sz="1400" dirty="0" smtClean="0">
                <a:solidFill>
                  <a:schemeClr val="accent1">
                    <a:lumMod val="75000"/>
                  </a:schemeClr>
                </a:solidFill>
                <a:latin typeface="Agency FB" pitchFamily="34" charset="0"/>
              </a:rPr>
              <a:t> </a:t>
            </a:r>
            <a:r>
              <a:rPr lang="en-US" sz="1400" dirty="0" err="1" smtClean="0">
                <a:solidFill>
                  <a:schemeClr val="accent1">
                    <a:lumMod val="75000"/>
                  </a:schemeClr>
                </a:solidFill>
                <a:latin typeface="Agency FB" pitchFamily="34" charset="0"/>
              </a:rPr>
              <a:t>dandoti</a:t>
            </a:r>
            <a:r>
              <a:rPr lang="en-US" sz="1400" dirty="0" smtClean="0">
                <a:solidFill>
                  <a:schemeClr val="accent1">
                    <a:lumMod val="75000"/>
                  </a:schemeClr>
                </a:solidFill>
                <a:latin typeface="Agency FB" pitchFamily="34" charset="0"/>
              </a:rPr>
              <a:t> </a:t>
            </a:r>
            <a:r>
              <a:rPr lang="en-US" sz="1400" dirty="0" err="1" smtClean="0">
                <a:solidFill>
                  <a:schemeClr val="accent1">
                    <a:lumMod val="75000"/>
                  </a:schemeClr>
                </a:solidFill>
                <a:latin typeface="Agency FB" pitchFamily="34" charset="0"/>
              </a:rPr>
              <a:t>il</a:t>
            </a:r>
            <a:r>
              <a:rPr lang="en-US" sz="1400" dirty="0" smtClean="0">
                <a:solidFill>
                  <a:schemeClr val="accent1">
                    <a:lumMod val="75000"/>
                  </a:schemeClr>
                </a:solidFill>
                <a:latin typeface="Agency FB" pitchFamily="34" charset="0"/>
              </a:rPr>
              <a:t> </a:t>
            </a:r>
            <a:r>
              <a:rPr lang="en-US" sz="1400" dirty="0" err="1" smtClean="0">
                <a:solidFill>
                  <a:schemeClr val="accent1">
                    <a:lumMod val="75000"/>
                  </a:schemeClr>
                </a:solidFill>
                <a:latin typeface="Agency FB" pitchFamily="34" charset="0"/>
              </a:rPr>
              <a:t>braccio</a:t>
            </a:r>
            <a:r>
              <a:rPr lang="en-US" sz="1400" dirty="0" smtClean="0">
                <a:solidFill>
                  <a:schemeClr val="accent1">
                    <a:lumMod val="75000"/>
                  </a:schemeClr>
                </a:solidFill>
                <a:latin typeface="Agency FB" pitchFamily="34" charset="0"/>
              </a:rPr>
              <a:t>" is definitely the </a:t>
            </a:r>
            <a:r>
              <a:rPr lang="en-US" sz="1400" dirty="0" err="1" smtClean="0">
                <a:solidFill>
                  <a:schemeClr val="accent1">
                    <a:lumMod val="75000"/>
                  </a:schemeClr>
                </a:solidFill>
                <a:latin typeface="Agency FB" pitchFamily="34" charset="0"/>
              </a:rPr>
              <a:t>favourite</a:t>
            </a:r>
            <a:r>
              <a:rPr lang="en-US" sz="1400" dirty="0" smtClean="0">
                <a:solidFill>
                  <a:schemeClr val="accent1">
                    <a:lumMod val="75000"/>
                  </a:schemeClr>
                </a:solidFill>
                <a:latin typeface="Agency FB" pitchFamily="34" charset="0"/>
              </a:rPr>
              <a:t> one. It's a moving poem that tells about the ability of </a:t>
            </a:r>
            <a:r>
              <a:rPr lang="en-US" sz="1400" dirty="0" err="1" smtClean="0">
                <a:solidFill>
                  <a:schemeClr val="accent1">
                    <a:lumMod val="75000"/>
                  </a:schemeClr>
                </a:solidFill>
                <a:latin typeface="Agency FB" pitchFamily="34" charset="0"/>
              </a:rPr>
              <a:t>Mosca</a:t>
            </a:r>
            <a:r>
              <a:rPr lang="en-US" sz="1400" dirty="0" smtClean="0">
                <a:solidFill>
                  <a:schemeClr val="accent1">
                    <a:lumMod val="75000"/>
                  </a:schemeClr>
                </a:solidFill>
                <a:latin typeface="Agency FB" pitchFamily="34" charset="0"/>
              </a:rPr>
              <a:t>, his wife, to open his eyes and to teach him to really see and comprehend the world around him. Here there is a translation by Francesca </a:t>
            </a:r>
            <a:r>
              <a:rPr lang="en-US" sz="1400" dirty="0" err="1" smtClean="0">
                <a:solidFill>
                  <a:schemeClr val="accent1">
                    <a:lumMod val="75000"/>
                  </a:schemeClr>
                </a:solidFill>
                <a:latin typeface="Agency FB" pitchFamily="34" charset="0"/>
              </a:rPr>
              <a:t>Ciambella</a:t>
            </a:r>
            <a:r>
              <a:rPr lang="en-US" sz="1400" dirty="0" smtClean="0">
                <a:solidFill>
                  <a:schemeClr val="accent1">
                    <a:lumMod val="75000"/>
                  </a:schemeClr>
                </a:solidFill>
                <a:latin typeface="Agency FB" pitchFamily="34" charset="0"/>
              </a:rPr>
              <a:t>:</a:t>
            </a:r>
            <a:br>
              <a:rPr lang="en-US" sz="1400" dirty="0" smtClean="0">
                <a:solidFill>
                  <a:schemeClr val="accent1">
                    <a:lumMod val="75000"/>
                  </a:schemeClr>
                </a:solidFill>
                <a:latin typeface="Agency FB" pitchFamily="34" charset="0"/>
              </a:rPr>
            </a:br>
            <a:r>
              <a:rPr lang="en-US" sz="1400" dirty="0" smtClean="0">
                <a:solidFill>
                  <a:schemeClr val="accent1">
                    <a:lumMod val="75000"/>
                  </a:schemeClr>
                </a:solidFill>
                <a:latin typeface="Agency FB" pitchFamily="34" charset="0"/>
              </a:rPr>
              <a:t>❤💕</a:t>
            </a:r>
            <a:br>
              <a:rPr lang="en-US" sz="1400" dirty="0" smtClean="0">
                <a:solidFill>
                  <a:schemeClr val="accent1">
                    <a:lumMod val="75000"/>
                  </a:schemeClr>
                </a:solidFill>
                <a:latin typeface="Agency FB" pitchFamily="34" charset="0"/>
              </a:rPr>
            </a:br>
            <a:r>
              <a:rPr lang="en-US" sz="1400" dirty="0" smtClean="0">
                <a:solidFill>
                  <a:schemeClr val="accent1">
                    <a:lumMod val="75000"/>
                  </a:schemeClr>
                </a:solidFill>
                <a:latin typeface="Agency FB" pitchFamily="34" charset="0"/>
              </a:rPr>
              <a:t>"</a:t>
            </a:r>
            <a:r>
              <a:rPr lang="en-US" sz="1400" i="1" dirty="0" smtClean="0">
                <a:solidFill>
                  <a:schemeClr val="accent1">
                    <a:lumMod val="75000"/>
                  </a:schemeClr>
                </a:solidFill>
                <a:latin typeface="Agency FB" pitchFamily="34" charset="0"/>
              </a:rPr>
              <a:t>I went down, arm in arm with you, a million stairs, at least.</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And now that you are not here, I feel emptiness at each step.</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Our long journey was brief, though.</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Mine still lasts, but I don't need</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any more connections, reservations,</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traps, humiliation of those who think reality is what we are used to see.</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I went down, arm in arm with you, a millions of stairs, at least</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and not because with four eyes we see better that with two.</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With you I went downstairs because I knew, among the two of us,</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the only real eyes, although very blurred,</a:t>
            </a:r>
            <a:br>
              <a:rPr lang="en-US" sz="1400" i="1" dirty="0" smtClean="0">
                <a:solidFill>
                  <a:schemeClr val="accent1">
                    <a:lumMod val="75000"/>
                  </a:schemeClr>
                </a:solidFill>
                <a:latin typeface="Agency FB" pitchFamily="34" charset="0"/>
              </a:rPr>
            </a:br>
            <a:r>
              <a:rPr lang="en-US" sz="1400" i="1" dirty="0" smtClean="0">
                <a:solidFill>
                  <a:schemeClr val="accent1">
                    <a:lumMod val="75000"/>
                  </a:schemeClr>
                </a:solidFill>
                <a:latin typeface="Agency FB" pitchFamily="34" charset="0"/>
              </a:rPr>
              <a:t>belonged to you.”</a:t>
            </a:r>
            <a:endParaRPr lang="en-US" sz="1400" i="1"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22</a:t>
            </a:r>
            <a:endParaRPr lang="it-IT" dirty="0"/>
          </a:p>
        </p:txBody>
      </p:sp>
      <p:pic>
        <p:nvPicPr>
          <p:cNvPr id="4" name="Segnaposto contenuto 3" descr="IMG_20161122_170421.jpg"/>
          <p:cNvPicPr>
            <a:picLocks noGrp="1" noChangeAspect="1"/>
          </p:cNvPicPr>
          <p:nvPr>
            <p:ph idx="1"/>
          </p:nvPr>
        </p:nvPicPr>
        <p:blipFill>
          <a:blip r:embed="rId2" cstate="print"/>
          <a:stretch>
            <a:fillRect/>
          </a:stretch>
        </p:blipFill>
        <p:spPr>
          <a:xfrm>
            <a:off x="2571736" y="1428736"/>
            <a:ext cx="4802203" cy="3601652"/>
          </a:xfrm>
        </p:spPr>
      </p:pic>
      <p:sp>
        <p:nvSpPr>
          <p:cNvPr id="6" name="CasellaDiTesto 5"/>
          <p:cNvSpPr txBox="1"/>
          <p:nvPr/>
        </p:nvSpPr>
        <p:spPr>
          <a:xfrm>
            <a:off x="1714480" y="5429264"/>
            <a:ext cx="650085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a:t>
            </a:r>
            <a:r>
              <a:rPr lang="en-US" b="1" dirty="0" smtClean="0">
                <a:solidFill>
                  <a:schemeClr val="accent1">
                    <a:lumMod val="75000"/>
                  </a:schemeClr>
                </a:solidFill>
                <a:latin typeface="Agency FB" pitchFamily="34" charset="0"/>
              </a:rPr>
              <a:t>Italian mushroom pickers can be quite superstitious</a:t>
            </a:r>
            <a:r>
              <a:rPr lang="en-US" dirty="0" smtClean="0">
                <a:solidFill>
                  <a:schemeClr val="accent1">
                    <a:lumMod val="75000"/>
                  </a:schemeClr>
                </a:solidFill>
                <a:latin typeface="Agency FB" pitchFamily="34" charset="0"/>
              </a:rPr>
              <a:t>. Still nowadays some of them follow the old tradition of wearing the sweater or the underwear (!!) inside out for luck.</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23</a:t>
            </a:r>
            <a:endParaRPr lang="it-IT" dirty="0"/>
          </a:p>
        </p:txBody>
      </p:sp>
      <p:pic>
        <p:nvPicPr>
          <p:cNvPr id="4" name="Segnaposto contenuto 3" descr="IMG_20161123_181932.jpg"/>
          <p:cNvPicPr>
            <a:picLocks noGrp="1" noChangeAspect="1"/>
          </p:cNvPicPr>
          <p:nvPr>
            <p:ph idx="1"/>
          </p:nvPr>
        </p:nvPicPr>
        <p:blipFill>
          <a:blip r:embed="rId2"/>
          <a:stretch>
            <a:fillRect/>
          </a:stretch>
        </p:blipFill>
        <p:spPr>
          <a:xfrm>
            <a:off x="2214546" y="1357298"/>
            <a:ext cx="5603946" cy="3840907"/>
          </a:xfrm>
        </p:spPr>
      </p:pic>
      <p:sp>
        <p:nvSpPr>
          <p:cNvPr id="5" name="CasellaDiTesto 4"/>
          <p:cNvSpPr txBox="1"/>
          <p:nvPr/>
        </p:nvSpPr>
        <p:spPr>
          <a:xfrm>
            <a:off x="1571604" y="5500702"/>
            <a:ext cx="6786610"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According to a mystic belief, Canal Grande in Venice might have negative influences </a:t>
            </a:r>
            <a:r>
              <a:rPr lang="en-US" dirty="0" smtClean="0">
                <a:solidFill>
                  <a:schemeClr val="accent1">
                    <a:lumMod val="75000"/>
                  </a:schemeClr>
                </a:solidFill>
                <a:latin typeface="Agency FB" pitchFamily="34" charset="0"/>
              </a:rPr>
              <a:t>as its S shape reminds the shape of a snake or a dragon, the common symbols of the devil. Someone says it's not by chance that a church dedicated to </a:t>
            </a:r>
            <a:r>
              <a:rPr lang="en-US" dirty="0" err="1" smtClean="0">
                <a:solidFill>
                  <a:schemeClr val="accent1">
                    <a:lumMod val="75000"/>
                  </a:schemeClr>
                </a:solidFill>
                <a:latin typeface="Agency FB" pitchFamily="34" charset="0"/>
              </a:rPr>
              <a:t>St.George</a:t>
            </a:r>
            <a:r>
              <a:rPr lang="en-US" dirty="0" smtClean="0">
                <a:solidFill>
                  <a:schemeClr val="accent1">
                    <a:lumMod val="75000"/>
                  </a:schemeClr>
                </a:solidFill>
                <a:latin typeface="Agency FB" pitchFamily="34" charset="0"/>
              </a:rPr>
              <a:t>, who killed a dragon, was built on the little island in </a:t>
            </a:r>
            <a:r>
              <a:rPr lang="en-US" dirty="0" err="1" smtClean="0">
                <a:solidFill>
                  <a:schemeClr val="accent1">
                    <a:lumMod val="75000"/>
                  </a:schemeClr>
                </a:solidFill>
                <a:latin typeface="Agency FB" pitchFamily="34" charset="0"/>
              </a:rPr>
              <a:t>Canale</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della</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Giudecca</a:t>
            </a:r>
            <a:r>
              <a:rPr lang="en-US" dirty="0" smtClean="0">
                <a:solidFill>
                  <a:schemeClr val="accent1">
                    <a:lumMod val="75000"/>
                  </a:schemeClr>
                </a:solidFill>
                <a:latin typeface="Agency FB" pitchFamily="34" charset="0"/>
              </a:rPr>
              <a:t>, where Canal Grande ends.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24</a:t>
            </a:r>
            <a:endParaRPr lang="it-IT" dirty="0"/>
          </a:p>
        </p:txBody>
      </p:sp>
      <p:pic>
        <p:nvPicPr>
          <p:cNvPr id="4" name="Segnaposto contenuto 3" descr="IMG_20161124_024857.jpg"/>
          <p:cNvPicPr>
            <a:picLocks noGrp="1" noChangeAspect="1"/>
          </p:cNvPicPr>
          <p:nvPr>
            <p:ph idx="1"/>
          </p:nvPr>
        </p:nvPicPr>
        <p:blipFill>
          <a:blip r:embed="rId2"/>
          <a:srcRect l="1454" r="1128"/>
          <a:stretch>
            <a:fillRect/>
          </a:stretch>
        </p:blipFill>
        <p:spPr>
          <a:xfrm>
            <a:off x="1285852" y="1500174"/>
            <a:ext cx="4786346" cy="3639908"/>
          </a:xfrm>
        </p:spPr>
      </p:pic>
      <p:sp>
        <p:nvSpPr>
          <p:cNvPr id="5" name="CasellaDiTesto 4"/>
          <p:cNvSpPr txBox="1"/>
          <p:nvPr/>
        </p:nvSpPr>
        <p:spPr>
          <a:xfrm>
            <a:off x="6286512" y="1142984"/>
            <a:ext cx="2571768" cy="501675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1600" b="1" dirty="0" err="1" smtClean="0">
                <a:solidFill>
                  <a:schemeClr val="accent1">
                    <a:lumMod val="75000"/>
                  </a:schemeClr>
                </a:solidFill>
                <a:latin typeface="Agency FB" pitchFamily="34" charset="0"/>
              </a:rPr>
              <a:t>Castello</a:t>
            </a:r>
            <a:r>
              <a:rPr lang="en-GB" sz="1600" b="1" dirty="0" smtClean="0">
                <a:solidFill>
                  <a:schemeClr val="accent1">
                    <a:lumMod val="75000"/>
                  </a:schemeClr>
                </a:solidFill>
                <a:latin typeface="Agency FB" pitchFamily="34" charset="0"/>
              </a:rPr>
              <a:t> </a:t>
            </a:r>
            <a:r>
              <a:rPr lang="en-GB" sz="1600" b="1" dirty="0" err="1" smtClean="0">
                <a:solidFill>
                  <a:schemeClr val="accent1">
                    <a:lumMod val="75000"/>
                  </a:schemeClr>
                </a:solidFill>
                <a:latin typeface="Agency FB" pitchFamily="34" charset="0"/>
              </a:rPr>
              <a:t>Sforzesco</a:t>
            </a:r>
            <a:r>
              <a:rPr lang="en-GB" sz="1600" b="1" dirty="0" smtClean="0">
                <a:solidFill>
                  <a:schemeClr val="accent1">
                    <a:lumMod val="75000"/>
                  </a:schemeClr>
                </a:solidFill>
                <a:latin typeface="Agency FB" pitchFamily="34" charset="0"/>
              </a:rPr>
              <a:t> is presumably the most haunted place in Milan</a:t>
            </a:r>
            <a:r>
              <a:rPr lang="en-GB" sz="1600" dirty="0" smtClean="0">
                <a:solidFill>
                  <a:schemeClr val="accent1">
                    <a:lumMod val="75000"/>
                  </a:schemeClr>
                </a:solidFill>
                <a:latin typeface="Agency FB" pitchFamily="34" charset="0"/>
              </a:rPr>
              <a:t>. 👻 It is believed you could encounter the ghosts of:</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Bona </a:t>
            </a:r>
            <a:r>
              <a:rPr lang="en-GB" sz="1600" dirty="0" err="1" smtClean="0">
                <a:solidFill>
                  <a:schemeClr val="accent1">
                    <a:lumMod val="75000"/>
                  </a:schemeClr>
                </a:solidFill>
                <a:latin typeface="Agency FB" pitchFamily="34" charset="0"/>
              </a:rPr>
              <a:t>di</a:t>
            </a:r>
            <a:r>
              <a:rPr lang="en-GB" sz="1600" dirty="0" smtClean="0">
                <a:solidFill>
                  <a:schemeClr val="accent1">
                    <a:lumMod val="75000"/>
                  </a:schemeClr>
                </a:solidFill>
                <a:latin typeface="Agency FB" pitchFamily="34" charset="0"/>
              </a:rPr>
              <a:t> </a:t>
            </a:r>
            <a:r>
              <a:rPr lang="en-GB" sz="1600" dirty="0" err="1" smtClean="0">
                <a:solidFill>
                  <a:schemeClr val="accent1">
                    <a:lumMod val="75000"/>
                  </a:schemeClr>
                </a:solidFill>
                <a:latin typeface="Agency FB" pitchFamily="34" charset="0"/>
              </a:rPr>
              <a:t>Savoia</a:t>
            </a:r>
            <a:r>
              <a:rPr lang="en-GB" sz="1600" dirty="0" smtClean="0">
                <a:solidFill>
                  <a:schemeClr val="accent1">
                    <a:lumMod val="75000"/>
                  </a:schemeClr>
                </a:solidFill>
                <a:latin typeface="Agency FB" pitchFamily="34" charset="0"/>
              </a:rPr>
              <a:t>, still lamenting the premature death of her husband;</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a:t>
            </a:r>
            <a:r>
              <a:rPr lang="en-GB" sz="1600" dirty="0" err="1" smtClean="0">
                <a:solidFill>
                  <a:schemeClr val="accent1">
                    <a:lumMod val="75000"/>
                  </a:schemeClr>
                </a:solidFill>
                <a:latin typeface="Agency FB" pitchFamily="34" charset="0"/>
              </a:rPr>
              <a:t>Ludovico</a:t>
            </a:r>
            <a:r>
              <a:rPr lang="en-GB" sz="1600" dirty="0" smtClean="0">
                <a:solidFill>
                  <a:schemeClr val="accent1">
                    <a:lumMod val="75000"/>
                  </a:schemeClr>
                </a:solidFill>
                <a:latin typeface="Agency FB" pitchFamily="34" charset="0"/>
              </a:rPr>
              <a:t> Il Moro;</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Bianca Sforza, who died during her wedding night;</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Isabella </a:t>
            </a:r>
            <a:r>
              <a:rPr lang="en-GB" sz="1600" dirty="0" err="1" smtClean="0">
                <a:solidFill>
                  <a:schemeClr val="accent1">
                    <a:lumMod val="75000"/>
                  </a:schemeClr>
                </a:solidFill>
                <a:latin typeface="Agency FB" pitchFamily="34" charset="0"/>
              </a:rPr>
              <a:t>d'Aragona</a:t>
            </a:r>
            <a:r>
              <a:rPr lang="en-GB" sz="1600" dirty="0" smtClean="0">
                <a:solidFill>
                  <a:schemeClr val="accent1">
                    <a:lumMod val="75000"/>
                  </a:schemeClr>
                </a:solidFill>
                <a:latin typeface="Agency FB" pitchFamily="34" charset="0"/>
              </a:rPr>
              <a:t>;</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Beatrice </a:t>
            </a:r>
            <a:r>
              <a:rPr lang="en-GB" sz="1600" dirty="0" err="1" smtClean="0">
                <a:solidFill>
                  <a:schemeClr val="accent1">
                    <a:lumMod val="75000"/>
                  </a:schemeClr>
                </a:solidFill>
                <a:latin typeface="Agency FB" pitchFamily="34" charset="0"/>
              </a:rPr>
              <a:t>d'Este</a:t>
            </a:r>
            <a:r>
              <a:rPr lang="en-GB" sz="1600" dirty="0" smtClean="0">
                <a:solidFill>
                  <a:schemeClr val="accent1">
                    <a:lumMod val="75000"/>
                  </a:schemeClr>
                </a:solidFill>
                <a:latin typeface="Agency FB" pitchFamily="34" charset="0"/>
              </a:rPr>
              <a:t>, who died right after the delivery of a stillborn;</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Bianca </a:t>
            </a:r>
            <a:r>
              <a:rPr lang="en-GB" sz="1600" dirty="0" err="1" smtClean="0">
                <a:solidFill>
                  <a:schemeClr val="accent1">
                    <a:lumMod val="75000"/>
                  </a:schemeClr>
                </a:solidFill>
                <a:latin typeface="Agency FB" pitchFamily="34" charset="0"/>
              </a:rPr>
              <a:t>Scappardone</a:t>
            </a:r>
            <a:r>
              <a:rPr lang="en-GB" sz="1600" dirty="0" smtClean="0">
                <a:solidFill>
                  <a:schemeClr val="accent1">
                    <a:lumMod val="75000"/>
                  </a:schemeClr>
                </a:solidFill>
                <a:latin typeface="Agency FB" pitchFamily="34" charset="0"/>
              </a:rPr>
              <a:t> Visconti, decapitated;</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Isabella </a:t>
            </a:r>
            <a:r>
              <a:rPr lang="en-GB" sz="1600" dirty="0" err="1" smtClean="0">
                <a:solidFill>
                  <a:schemeClr val="accent1">
                    <a:lumMod val="75000"/>
                  </a:schemeClr>
                </a:solidFill>
                <a:latin typeface="Agency FB" pitchFamily="34" charset="0"/>
              </a:rPr>
              <a:t>da</a:t>
            </a:r>
            <a:r>
              <a:rPr lang="en-GB" sz="1600" dirty="0" smtClean="0">
                <a:solidFill>
                  <a:schemeClr val="accent1">
                    <a:lumMod val="75000"/>
                  </a:schemeClr>
                </a:solidFill>
                <a:latin typeface="Agency FB" pitchFamily="34" charset="0"/>
              </a:rPr>
              <a:t> </a:t>
            </a:r>
            <a:r>
              <a:rPr lang="en-GB" sz="1600" dirty="0" err="1" smtClean="0">
                <a:solidFill>
                  <a:schemeClr val="accent1">
                    <a:lumMod val="75000"/>
                  </a:schemeClr>
                </a:solidFill>
                <a:latin typeface="Agency FB" pitchFamily="34" charset="0"/>
              </a:rPr>
              <a:t>Lampugnano</a:t>
            </a:r>
            <a:r>
              <a:rPr lang="en-GB" sz="1600" dirty="0" smtClean="0">
                <a:solidFill>
                  <a:schemeClr val="accent1">
                    <a:lumMod val="75000"/>
                  </a:schemeClr>
                </a:solidFill>
                <a:latin typeface="Agency FB" pitchFamily="34" charset="0"/>
              </a:rPr>
              <a:t>, executed because she was believed a witch.</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Sure you still </a:t>
            </a:r>
            <a:r>
              <a:rPr lang="en-GB" sz="1600" dirty="0" err="1" smtClean="0">
                <a:solidFill>
                  <a:schemeClr val="accent1">
                    <a:lumMod val="75000"/>
                  </a:schemeClr>
                </a:solidFill>
                <a:latin typeface="Agency FB" pitchFamily="34" charset="0"/>
              </a:rPr>
              <a:t>wanna</a:t>
            </a:r>
            <a:r>
              <a:rPr lang="en-GB" sz="1600" dirty="0" smtClean="0">
                <a:solidFill>
                  <a:schemeClr val="accent1">
                    <a:lumMod val="75000"/>
                  </a:schemeClr>
                </a:solidFill>
                <a:latin typeface="Agency FB" pitchFamily="34" charset="0"/>
              </a:rPr>
              <a:t> visit it?!? 👻</a:t>
            </a:r>
            <a:r>
              <a:rPr lang="it-IT" sz="1600" dirty="0" smtClean="0">
                <a:solidFill>
                  <a:schemeClr val="accent1">
                    <a:lumMod val="75000"/>
                  </a:schemeClr>
                </a:solidFill>
                <a:latin typeface="Agency FB" pitchFamily="34" charset="0"/>
              </a:rPr>
              <a:t/>
            </a:r>
            <a:br>
              <a:rPr lang="it-IT" sz="1600" dirty="0" smtClean="0">
                <a:solidFill>
                  <a:schemeClr val="accent1">
                    <a:lumMod val="75000"/>
                  </a:schemeClr>
                </a:solidFill>
                <a:latin typeface="Agency FB" pitchFamily="34" charset="0"/>
              </a:rPr>
            </a:br>
            <a:endParaRPr lang="it-IT"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25</a:t>
            </a:r>
            <a:endParaRPr lang="it-IT" dirty="0"/>
          </a:p>
        </p:txBody>
      </p:sp>
      <p:pic>
        <p:nvPicPr>
          <p:cNvPr id="4" name="Segnaposto contenuto 3" descr="IMG_20161125_035856.jpg"/>
          <p:cNvPicPr>
            <a:picLocks noGrp="1" noChangeAspect="1"/>
          </p:cNvPicPr>
          <p:nvPr>
            <p:ph idx="1"/>
          </p:nvPr>
        </p:nvPicPr>
        <p:blipFill>
          <a:blip r:embed="rId2"/>
          <a:srcRect r="1919"/>
          <a:stretch>
            <a:fillRect/>
          </a:stretch>
        </p:blipFill>
        <p:spPr>
          <a:xfrm>
            <a:off x="2357422" y="1428736"/>
            <a:ext cx="4857784" cy="3624930"/>
          </a:xfrm>
        </p:spPr>
      </p:pic>
      <p:sp>
        <p:nvSpPr>
          <p:cNvPr id="5" name="CasellaDiTesto 4"/>
          <p:cNvSpPr txBox="1"/>
          <p:nvPr/>
        </p:nvSpPr>
        <p:spPr>
          <a:xfrm>
            <a:off x="1571604" y="5286388"/>
            <a:ext cx="664373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err="1" smtClean="0">
                <a:solidFill>
                  <a:schemeClr val="accent1">
                    <a:lumMod val="75000"/>
                  </a:schemeClr>
                </a:solidFill>
                <a:latin typeface="Agency FB" pitchFamily="34" charset="0"/>
              </a:rPr>
              <a:t>Pragserwildsee</a:t>
            </a:r>
            <a:r>
              <a:rPr lang="en-US" b="1" dirty="0" smtClean="0">
                <a:solidFill>
                  <a:schemeClr val="accent1">
                    <a:lumMod val="75000"/>
                  </a:schemeClr>
                </a:solidFill>
                <a:latin typeface="Agency FB" pitchFamily="34" charset="0"/>
              </a:rPr>
              <a:t>, also known in Italian as </a:t>
            </a:r>
            <a:r>
              <a:rPr lang="en-US" b="1" dirty="0" err="1" smtClean="0">
                <a:solidFill>
                  <a:schemeClr val="accent1">
                    <a:lumMod val="75000"/>
                  </a:schemeClr>
                </a:solidFill>
                <a:latin typeface="Agency FB" pitchFamily="34" charset="0"/>
              </a:rPr>
              <a:t>Lago</a:t>
            </a:r>
            <a:r>
              <a:rPr lang="en-US" b="1" dirty="0" smtClean="0">
                <a:solidFill>
                  <a:schemeClr val="accent1">
                    <a:lumMod val="75000"/>
                  </a:schemeClr>
                </a:solidFill>
                <a:latin typeface="Agency FB" pitchFamily="34" charset="0"/>
              </a:rPr>
              <a:t> </a:t>
            </a:r>
            <a:r>
              <a:rPr lang="en-US" b="1" dirty="0" err="1" smtClean="0">
                <a:solidFill>
                  <a:schemeClr val="accent1">
                    <a:lumMod val="75000"/>
                  </a:schemeClr>
                </a:solidFill>
                <a:latin typeface="Agency FB" pitchFamily="34" charset="0"/>
              </a:rPr>
              <a:t>di</a:t>
            </a:r>
            <a:r>
              <a:rPr lang="en-US" b="1" dirty="0" smtClean="0">
                <a:solidFill>
                  <a:schemeClr val="accent1">
                    <a:lumMod val="75000"/>
                  </a:schemeClr>
                </a:solidFill>
                <a:latin typeface="Agency FB" pitchFamily="34" charset="0"/>
              </a:rPr>
              <a:t> </a:t>
            </a:r>
            <a:r>
              <a:rPr lang="en-US" b="1" dirty="0" err="1" smtClean="0">
                <a:solidFill>
                  <a:schemeClr val="accent1">
                    <a:lumMod val="75000"/>
                  </a:schemeClr>
                </a:solidFill>
                <a:latin typeface="Agency FB" pitchFamily="34" charset="0"/>
              </a:rPr>
              <a:t>Braies</a:t>
            </a:r>
            <a:r>
              <a:rPr lang="en-US" b="1" dirty="0" smtClean="0">
                <a:solidFill>
                  <a:schemeClr val="accent1">
                    <a:lumMod val="75000"/>
                  </a:schemeClr>
                </a:solidFill>
                <a:latin typeface="Agency FB" pitchFamily="34" charset="0"/>
              </a:rPr>
              <a:t>, is a stunning lake located in South Tyrol</a:t>
            </a:r>
            <a:r>
              <a:rPr lang="en-US" dirty="0" smtClean="0">
                <a:solidFill>
                  <a:schemeClr val="accent1">
                    <a:lumMod val="75000"/>
                  </a:schemeClr>
                </a:solidFill>
                <a:latin typeface="Agency FB" pitchFamily="34" charset="0"/>
              </a:rPr>
              <a:t>.  According to the legend, it was created by savage people who inhabited that area, who wanted to protect their gold from avid shepherds. It was basically their defensive barrier against thieves.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26</a:t>
            </a:r>
            <a:endParaRPr lang="it-IT" dirty="0"/>
          </a:p>
        </p:txBody>
      </p:sp>
      <p:pic>
        <p:nvPicPr>
          <p:cNvPr id="4" name="Segnaposto contenuto 3" descr="IMG_20161126_152630.jpg"/>
          <p:cNvPicPr>
            <a:picLocks noGrp="1" noChangeAspect="1"/>
          </p:cNvPicPr>
          <p:nvPr>
            <p:ph idx="1"/>
          </p:nvPr>
        </p:nvPicPr>
        <p:blipFill>
          <a:blip r:embed="rId2"/>
          <a:stretch>
            <a:fillRect/>
          </a:stretch>
        </p:blipFill>
        <p:spPr>
          <a:xfrm>
            <a:off x="2571736" y="1428736"/>
            <a:ext cx="4789656" cy="3527336"/>
          </a:xfrm>
        </p:spPr>
      </p:pic>
      <p:sp>
        <p:nvSpPr>
          <p:cNvPr id="5" name="CasellaDiTesto 4"/>
          <p:cNvSpPr txBox="1"/>
          <p:nvPr/>
        </p:nvSpPr>
        <p:spPr>
          <a:xfrm>
            <a:off x="1571604" y="5103674"/>
            <a:ext cx="671517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This is an example of political propaganda during Fascist era. Extracts from Mussolini's speeches were painted on buildings</a:t>
            </a:r>
            <a:r>
              <a:rPr lang="en-US" dirty="0" smtClean="0">
                <a:solidFill>
                  <a:schemeClr val="accent1">
                    <a:lumMod val="75000"/>
                  </a:schemeClr>
                </a:solidFill>
                <a:latin typeface="Agency FB" pitchFamily="34" charset="0"/>
              </a:rPr>
              <a:t> like this one in </a:t>
            </a:r>
            <a:r>
              <a:rPr lang="en-US" dirty="0" err="1" smtClean="0">
                <a:solidFill>
                  <a:schemeClr val="accent1">
                    <a:lumMod val="75000"/>
                  </a:schemeClr>
                </a:solidFill>
                <a:latin typeface="Agency FB" pitchFamily="34" charset="0"/>
              </a:rPr>
              <a:t>Staro</a:t>
            </a:r>
            <a:r>
              <a:rPr lang="en-US" dirty="0" smtClean="0">
                <a:solidFill>
                  <a:schemeClr val="accent1">
                    <a:lumMod val="75000"/>
                  </a:schemeClr>
                </a:solidFill>
                <a:latin typeface="Agency FB" pitchFamily="34" charset="0"/>
              </a:rPr>
              <a:t>,  province of  Vicenza.</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This extract states: </a:t>
            </a:r>
            <a:r>
              <a:rPr lang="en-US" i="1" dirty="0" smtClean="0">
                <a:solidFill>
                  <a:schemeClr val="accent1">
                    <a:lumMod val="75000"/>
                  </a:schemeClr>
                </a:solidFill>
                <a:latin typeface="Agency FB" pitchFamily="34" charset="0"/>
              </a:rPr>
              <a:t>" I know Italian </a:t>
            </a:r>
            <a:r>
              <a:rPr lang="en-US" i="1" dirty="0" err="1" smtClean="0">
                <a:solidFill>
                  <a:schemeClr val="accent1">
                    <a:lumMod val="75000"/>
                  </a:schemeClr>
                </a:solidFill>
                <a:latin typeface="Agency FB" pitchFamily="34" charset="0"/>
              </a:rPr>
              <a:t>rurals</a:t>
            </a:r>
            <a:r>
              <a:rPr lang="en-US" i="1" dirty="0" smtClean="0">
                <a:solidFill>
                  <a:schemeClr val="accent1">
                    <a:lumMod val="75000"/>
                  </a:schemeClr>
                </a:solidFill>
                <a:latin typeface="Agency FB" pitchFamily="34" charset="0"/>
              </a:rPr>
              <a:t> really well and I know they are always ready to backpack and substitute their spade with a rifle”.</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smtClean="0"/>
              <a:t>Day</a:t>
            </a:r>
            <a:r>
              <a:rPr lang="it-IT" dirty="0" smtClean="0"/>
              <a:t> 27</a:t>
            </a:r>
            <a:endParaRPr lang="it-IT" dirty="0"/>
          </a:p>
        </p:txBody>
      </p:sp>
      <p:pic>
        <p:nvPicPr>
          <p:cNvPr id="4" name="Segnaposto contenuto 3" descr="IMG_20161127_172402.jpg"/>
          <p:cNvPicPr>
            <a:picLocks noGrp="1" noChangeAspect="1"/>
          </p:cNvPicPr>
          <p:nvPr>
            <p:ph idx="1"/>
          </p:nvPr>
        </p:nvPicPr>
        <p:blipFill>
          <a:blip r:embed="rId2" cstate="print"/>
          <a:stretch>
            <a:fillRect/>
          </a:stretch>
        </p:blipFill>
        <p:spPr>
          <a:xfrm>
            <a:off x="2643174" y="1428736"/>
            <a:ext cx="4873641" cy="3655231"/>
          </a:xfrm>
        </p:spPr>
      </p:pic>
      <p:sp>
        <p:nvSpPr>
          <p:cNvPr id="5" name="CasellaDiTesto 4"/>
          <p:cNvSpPr txBox="1"/>
          <p:nvPr/>
        </p:nvSpPr>
        <p:spPr>
          <a:xfrm>
            <a:off x="1785918" y="5357826"/>
            <a:ext cx="6429420"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For Italian gourmets, truffle represents a treasure</a:t>
            </a:r>
            <a:r>
              <a:rPr lang="en-US" dirty="0" smtClean="0">
                <a:solidFill>
                  <a:schemeClr val="accent1">
                    <a:lumMod val="75000"/>
                  </a:schemeClr>
                </a:solidFill>
                <a:latin typeface="Agency FB" pitchFamily="34" charset="0"/>
              </a:rPr>
              <a:t>, both figuratively, as it has to be dug out from the soil as some sort of pirate chest, and literally as it can be quite expensive (especially the white truffle from Alba, Piedmont).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Truffle works great with pasta and risotto.</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1</a:t>
            </a:r>
            <a:endParaRPr lang="it-IT" dirty="0"/>
          </a:p>
        </p:txBody>
      </p:sp>
      <p:pic>
        <p:nvPicPr>
          <p:cNvPr id="4" name="Segnaposto contenuto 3" descr="IMG_20161101_200555.jpg"/>
          <p:cNvPicPr>
            <a:picLocks noGrp="1" noChangeAspect="1"/>
          </p:cNvPicPr>
          <p:nvPr>
            <p:ph idx="1"/>
          </p:nvPr>
        </p:nvPicPr>
        <p:blipFill>
          <a:blip r:embed="rId2" cstate="print"/>
          <a:stretch>
            <a:fillRect/>
          </a:stretch>
        </p:blipFill>
        <p:spPr>
          <a:xfrm>
            <a:off x="2285984" y="1285860"/>
            <a:ext cx="5072098" cy="3804074"/>
          </a:xfrm>
        </p:spPr>
      </p:pic>
      <p:sp>
        <p:nvSpPr>
          <p:cNvPr id="5" name="CasellaDiTesto 4"/>
          <p:cNvSpPr txBox="1"/>
          <p:nvPr/>
        </p:nvSpPr>
        <p:spPr>
          <a:xfrm>
            <a:off x="1285852" y="5380672"/>
            <a:ext cx="735811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Y</a:t>
            </a:r>
            <a:r>
              <a:rPr lang="en-US" b="1" dirty="0" smtClean="0">
                <a:solidFill>
                  <a:schemeClr val="accent1">
                    <a:lumMod val="75000"/>
                  </a:schemeClr>
                </a:solidFill>
                <a:latin typeface="Agency FB" pitchFamily="34" charset="0"/>
              </a:rPr>
              <a:t>ou can often find a statue of the Archangel Michael on top of Italian bell towers</a:t>
            </a:r>
            <a:r>
              <a:rPr lang="en-US" dirty="0" smtClean="0">
                <a:solidFill>
                  <a:schemeClr val="accent1">
                    <a:lumMod val="75000"/>
                  </a:schemeClr>
                </a:solidFill>
                <a:latin typeface="Agency FB" pitchFamily="34" charset="0"/>
              </a:rPr>
              <a:t>: as he represents the leader of all angels, he is put there to protect the city. But the statue has also a secular function: it serves as a weathervane. The one on top of Saint Mark bell tower in Venice, for example, can predict high tides.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28</a:t>
            </a:r>
            <a:endParaRPr lang="it-IT" dirty="0"/>
          </a:p>
        </p:txBody>
      </p:sp>
      <p:pic>
        <p:nvPicPr>
          <p:cNvPr id="4" name="Segnaposto contenuto 3" descr="IMG_20161128_153258.jpg"/>
          <p:cNvPicPr>
            <a:picLocks noGrp="1" noChangeAspect="1"/>
          </p:cNvPicPr>
          <p:nvPr>
            <p:ph idx="1"/>
          </p:nvPr>
        </p:nvPicPr>
        <p:blipFill>
          <a:blip r:embed="rId2"/>
          <a:stretch>
            <a:fillRect/>
          </a:stretch>
        </p:blipFill>
        <p:spPr>
          <a:xfrm>
            <a:off x="1214414" y="1428736"/>
            <a:ext cx="4429156" cy="4429156"/>
          </a:xfrm>
        </p:spPr>
      </p:pic>
      <p:sp>
        <p:nvSpPr>
          <p:cNvPr id="5" name="CasellaDiTesto 4"/>
          <p:cNvSpPr txBox="1"/>
          <p:nvPr/>
        </p:nvSpPr>
        <p:spPr>
          <a:xfrm>
            <a:off x="5929322" y="1348800"/>
            <a:ext cx="3000396" cy="550920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b="1" dirty="0" smtClean="0">
                <a:solidFill>
                  <a:schemeClr val="accent1">
                    <a:lumMod val="75000"/>
                  </a:schemeClr>
                </a:solidFill>
                <a:latin typeface="Agency FB" pitchFamily="34" charset="0"/>
              </a:rPr>
              <a:t>Italian Prime Ministers are regularly nicknamed by members of the opponent parties, media and common people.</a:t>
            </a:r>
            <a:r>
              <a:rPr lang="en-US" sz="1600" dirty="0" smtClean="0">
                <a:solidFill>
                  <a:schemeClr val="accent1">
                    <a:lumMod val="75000"/>
                  </a:schemeClr>
                </a:solidFill>
                <a:latin typeface="Agency FB" pitchFamily="34" charset="0"/>
              </a:rPr>
              <a:t/>
            </a:r>
            <a:br>
              <a:rPr lang="en-US" sz="1600" dirty="0" smtClean="0">
                <a:solidFill>
                  <a:schemeClr val="accent1">
                    <a:lumMod val="75000"/>
                  </a:schemeClr>
                </a:solidFill>
                <a:latin typeface="Agency FB" pitchFamily="34" charset="0"/>
              </a:rPr>
            </a:br>
            <a:endParaRPr lang="en-US" sz="1600" dirty="0" smtClean="0">
              <a:solidFill>
                <a:schemeClr val="accent1">
                  <a:lumMod val="75000"/>
                </a:schemeClr>
              </a:solidFill>
              <a:latin typeface="Agency FB" pitchFamily="34" charset="0"/>
            </a:endParaRPr>
          </a:p>
          <a:p>
            <a:r>
              <a:rPr lang="en-US" sz="1600" dirty="0" smtClean="0">
                <a:solidFill>
                  <a:schemeClr val="accent1">
                    <a:lumMod val="75000"/>
                  </a:schemeClr>
                </a:solidFill>
                <a:latin typeface="Agency FB" pitchFamily="34" charset="0"/>
              </a:rPr>
              <a:t>Romano </a:t>
            </a:r>
            <a:r>
              <a:rPr lang="en-US" sz="1600" dirty="0" err="1" smtClean="0">
                <a:solidFill>
                  <a:schemeClr val="accent1">
                    <a:lumMod val="75000"/>
                  </a:schemeClr>
                </a:solidFill>
                <a:latin typeface="Agency FB" pitchFamily="34" charset="0"/>
              </a:rPr>
              <a:t>Prodi</a:t>
            </a:r>
            <a:r>
              <a:rPr lang="en-US" sz="1600" dirty="0" smtClean="0">
                <a:solidFill>
                  <a:schemeClr val="accent1">
                    <a:lumMod val="75000"/>
                  </a:schemeClr>
                </a:solidFill>
                <a:latin typeface="Agency FB" pitchFamily="34" charset="0"/>
              </a:rPr>
              <a:t>, for example, was "the baloney" 🍖(yeah, the sliced meat); </a:t>
            </a:r>
            <a:r>
              <a:rPr lang="en-US" sz="1600" dirty="0" err="1" smtClean="0">
                <a:solidFill>
                  <a:schemeClr val="accent1">
                    <a:lumMod val="75000"/>
                  </a:schemeClr>
                </a:solidFill>
                <a:latin typeface="Agency FB" pitchFamily="34" charset="0"/>
              </a:rPr>
              <a:t>Giulio</a:t>
            </a:r>
            <a:r>
              <a:rPr lang="en-US" sz="1600" dirty="0" smtClean="0">
                <a:solidFill>
                  <a:schemeClr val="accent1">
                    <a:lumMod val="75000"/>
                  </a:schemeClr>
                </a:solidFill>
                <a:latin typeface="Agency FB" pitchFamily="34" charset="0"/>
              </a:rPr>
              <a:t> </a:t>
            </a:r>
            <a:r>
              <a:rPr lang="en-US" sz="1600" dirty="0" err="1" smtClean="0">
                <a:solidFill>
                  <a:schemeClr val="accent1">
                    <a:lumMod val="75000"/>
                  </a:schemeClr>
                </a:solidFill>
                <a:latin typeface="Agency FB" pitchFamily="34" charset="0"/>
              </a:rPr>
              <a:t>Andreotti</a:t>
            </a:r>
            <a:r>
              <a:rPr lang="en-US" sz="1600" dirty="0" smtClean="0">
                <a:solidFill>
                  <a:schemeClr val="accent1">
                    <a:lumMod val="75000"/>
                  </a:schemeClr>
                </a:solidFill>
                <a:latin typeface="Agency FB" pitchFamily="34" charset="0"/>
              </a:rPr>
              <a:t>, as you already know if you are a </a:t>
            </a:r>
            <a:r>
              <a:rPr lang="en-US" sz="1600" dirty="0" err="1" smtClean="0">
                <a:solidFill>
                  <a:schemeClr val="accent1">
                    <a:lumMod val="75000"/>
                  </a:schemeClr>
                </a:solidFill>
                <a:latin typeface="Agency FB" pitchFamily="34" charset="0"/>
              </a:rPr>
              <a:t>Sorrentino's</a:t>
            </a:r>
            <a:r>
              <a:rPr lang="en-US" sz="1600" dirty="0" smtClean="0">
                <a:solidFill>
                  <a:schemeClr val="accent1">
                    <a:lumMod val="75000"/>
                  </a:schemeClr>
                </a:solidFill>
                <a:latin typeface="Agency FB" pitchFamily="34" charset="0"/>
              </a:rPr>
              <a:t> fan, was "Il </a:t>
            </a:r>
            <a:r>
              <a:rPr lang="en-US" sz="1600" dirty="0" err="1" smtClean="0">
                <a:solidFill>
                  <a:schemeClr val="accent1">
                    <a:lumMod val="75000"/>
                  </a:schemeClr>
                </a:solidFill>
                <a:latin typeface="Agency FB" pitchFamily="34" charset="0"/>
              </a:rPr>
              <a:t>Divo</a:t>
            </a:r>
            <a:r>
              <a:rPr lang="en-US" sz="1600" dirty="0" smtClean="0">
                <a:solidFill>
                  <a:schemeClr val="accent1">
                    <a:lumMod val="75000"/>
                  </a:schemeClr>
                </a:solidFill>
                <a:latin typeface="Agency FB" pitchFamily="34" charset="0"/>
              </a:rPr>
              <a:t>", but he was also known as "Beelzebub" or "the Black Pope"😈 The one who detains the record of nicknames, though, is </a:t>
            </a:r>
            <a:r>
              <a:rPr lang="en-US" sz="1600" dirty="0" err="1" smtClean="0">
                <a:solidFill>
                  <a:schemeClr val="accent1">
                    <a:lumMod val="75000"/>
                  </a:schemeClr>
                </a:solidFill>
                <a:latin typeface="Agency FB" pitchFamily="34" charset="0"/>
              </a:rPr>
              <a:t>Silvio</a:t>
            </a:r>
            <a:r>
              <a:rPr lang="en-US" sz="1600" dirty="0" smtClean="0">
                <a:solidFill>
                  <a:schemeClr val="accent1">
                    <a:lumMod val="75000"/>
                  </a:schemeClr>
                </a:solidFill>
                <a:latin typeface="Agency FB" pitchFamily="34" charset="0"/>
              </a:rPr>
              <a:t> Berlusconi, who is:</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"the Knight" ( because he is a knight of the Order of Merit for </a:t>
            </a:r>
            <a:r>
              <a:rPr lang="en-US" sz="1600" dirty="0" err="1" smtClean="0">
                <a:solidFill>
                  <a:schemeClr val="accent1">
                    <a:lumMod val="75000"/>
                  </a:schemeClr>
                </a:solidFill>
                <a:latin typeface="Agency FB" pitchFamily="34" charset="0"/>
              </a:rPr>
              <a:t>Labour</a:t>
            </a:r>
            <a:r>
              <a:rPr lang="en-US" sz="1600" dirty="0" smtClean="0">
                <a:solidFill>
                  <a:schemeClr val="accent1">
                    <a:lumMod val="75000"/>
                  </a:schemeClr>
                </a:solidFill>
                <a:latin typeface="Agency FB" pitchFamily="34" charset="0"/>
              </a:rPr>
              <a:t>);</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"the psycho-dwarf";</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"the evil dwarf";</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"the bold dwarf";</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a:t>
            </a:r>
            <a:r>
              <a:rPr lang="en-US" sz="1600" dirty="0" err="1" smtClean="0">
                <a:solidFill>
                  <a:schemeClr val="accent1">
                    <a:lumMod val="75000"/>
                  </a:schemeClr>
                </a:solidFill>
                <a:latin typeface="Agency FB" pitchFamily="34" charset="0"/>
              </a:rPr>
              <a:t>papi</a:t>
            </a:r>
            <a:r>
              <a:rPr lang="en-US" sz="1600" dirty="0" smtClean="0">
                <a:solidFill>
                  <a:schemeClr val="accent1">
                    <a:lumMod val="75000"/>
                  </a:schemeClr>
                </a:solidFill>
                <a:latin typeface="Agency FB" pitchFamily="34" charset="0"/>
              </a:rPr>
              <a:t>";</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"Him";</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a:t>
            </a:r>
            <a:r>
              <a:rPr lang="en-US" sz="1600" dirty="0" err="1" smtClean="0">
                <a:solidFill>
                  <a:schemeClr val="accent1">
                    <a:lumMod val="75000"/>
                  </a:schemeClr>
                </a:solidFill>
                <a:latin typeface="Agency FB" pitchFamily="34" charset="0"/>
              </a:rPr>
              <a:t>burlesquoni</a:t>
            </a:r>
            <a:r>
              <a:rPr lang="en-US" sz="1600" dirty="0" smtClean="0">
                <a:solidFill>
                  <a:schemeClr val="accent1">
                    <a:lumMod val="75000"/>
                  </a:schemeClr>
                </a:solidFill>
                <a:latin typeface="Agency FB" pitchFamily="34" charset="0"/>
              </a:rPr>
              <a:t>";</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"the </a:t>
            </a:r>
            <a:r>
              <a:rPr lang="en-US" sz="1600" dirty="0" err="1" smtClean="0">
                <a:solidFill>
                  <a:schemeClr val="accent1">
                    <a:lumMod val="75000"/>
                  </a:schemeClr>
                </a:solidFill>
                <a:latin typeface="Agency FB" pitchFamily="34" charset="0"/>
              </a:rPr>
              <a:t>cayman</a:t>
            </a:r>
            <a:r>
              <a:rPr lang="en-US" sz="1600" dirty="0" smtClean="0">
                <a:solidFill>
                  <a:schemeClr val="accent1">
                    <a:lumMod val="75000"/>
                  </a:schemeClr>
                </a:solidFill>
                <a:latin typeface="Agency FB" pitchFamily="34" charset="0"/>
              </a:rPr>
              <a:t>";</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And so on..</a:t>
            </a:r>
            <a:endParaRPr lang="en-US"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29</a:t>
            </a:r>
            <a:endParaRPr lang="it-IT" dirty="0"/>
          </a:p>
        </p:txBody>
      </p:sp>
      <p:pic>
        <p:nvPicPr>
          <p:cNvPr id="4" name="Segnaposto contenuto 3" descr="IMG_20161129_123007.jpg"/>
          <p:cNvPicPr>
            <a:picLocks noGrp="1" noChangeAspect="1"/>
          </p:cNvPicPr>
          <p:nvPr>
            <p:ph idx="1"/>
          </p:nvPr>
        </p:nvPicPr>
        <p:blipFill>
          <a:blip r:embed="rId2" cstate="print"/>
          <a:srcRect r="6975"/>
          <a:stretch>
            <a:fillRect/>
          </a:stretch>
        </p:blipFill>
        <p:spPr>
          <a:xfrm>
            <a:off x="1500166" y="1428736"/>
            <a:ext cx="3571900" cy="4800600"/>
          </a:xfrm>
        </p:spPr>
      </p:pic>
      <p:sp>
        <p:nvSpPr>
          <p:cNvPr id="5" name="CasellaDiTesto 4"/>
          <p:cNvSpPr txBox="1"/>
          <p:nvPr/>
        </p:nvSpPr>
        <p:spPr>
          <a:xfrm>
            <a:off x="5643570" y="1102578"/>
            <a:ext cx="3071834" cy="575542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b="1" dirty="0" smtClean="0">
                <a:solidFill>
                  <a:schemeClr val="accent1">
                    <a:lumMod val="75000"/>
                  </a:schemeClr>
                </a:solidFill>
                <a:latin typeface="Agency FB" pitchFamily="34" charset="0"/>
              </a:rPr>
              <a:t>In 2015, after decades, the number of Italian emigrants surpassed the number of immigrants who had arrived in the </a:t>
            </a:r>
            <a:r>
              <a:rPr lang="en-US" sz="1600" b="1" dirty="0" err="1" smtClean="0">
                <a:solidFill>
                  <a:schemeClr val="accent1">
                    <a:lumMod val="75000"/>
                  </a:schemeClr>
                </a:solidFill>
                <a:latin typeface="Agency FB" pitchFamily="34" charset="0"/>
              </a:rPr>
              <a:t>Belpaese</a:t>
            </a:r>
            <a:r>
              <a:rPr lang="en-US" sz="1600" dirty="0" smtClean="0">
                <a:solidFill>
                  <a:schemeClr val="accent1">
                    <a:lumMod val="75000"/>
                  </a:schemeClr>
                </a:solidFill>
                <a:latin typeface="Agency FB" pitchFamily="34" charset="0"/>
              </a:rPr>
              <a:t>🛄. Since the cost-of-living is quite high, lots of retired people choose to emigrate to countries like Portugal or Tunisia, where they can easily sustain themselves with their pensions. 👴👵 The big problem is the emigration of young people, though. Lots of sociologists have stated that "Italy is a country that hates youngsters" and journalist </a:t>
            </a:r>
            <a:r>
              <a:rPr lang="en-US" sz="1600" dirty="0" err="1" smtClean="0">
                <a:solidFill>
                  <a:schemeClr val="accent1">
                    <a:lumMod val="75000"/>
                  </a:schemeClr>
                </a:solidFill>
                <a:latin typeface="Agency FB" pitchFamily="34" charset="0"/>
              </a:rPr>
              <a:t>Beppe</a:t>
            </a:r>
            <a:r>
              <a:rPr lang="en-US" sz="1600" dirty="0" smtClean="0">
                <a:solidFill>
                  <a:schemeClr val="accent1">
                    <a:lumMod val="75000"/>
                  </a:schemeClr>
                </a:solidFill>
                <a:latin typeface="Agency FB" pitchFamily="34" charset="0"/>
              </a:rPr>
              <a:t> </a:t>
            </a:r>
            <a:r>
              <a:rPr lang="en-US" sz="1600" dirty="0" err="1" smtClean="0">
                <a:solidFill>
                  <a:schemeClr val="accent1">
                    <a:lumMod val="75000"/>
                  </a:schemeClr>
                </a:solidFill>
                <a:latin typeface="Agency FB" pitchFamily="34" charset="0"/>
              </a:rPr>
              <a:t>Severgnini</a:t>
            </a:r>
            <a:r>
              <a:rPr lang="en-US" sz="1600" dirty="0" smtClean="0">
                <a:solidFill>
                  <a:schemeClr val="accent1">
                    <a:lumMod val="75000"/>
                  </a:schemeClr>
                </a:solidFill>
                <a:latin typeface="Agency FB" pitchFamily="34" charset="0"/>
              </a:rPr>
              <a:t>, when talking about the work situation, has defined the older Italians as the "python generation", indicating with this term their will to stay attached to their seats and not give young people an opportunity. Sadly, young people are always depicted through the media as immature and "</a:t>
            </a:r>
            <a:r>
              <a:rPr lang="en-US" sz="1600" dirty="0" err="1" smtClean="0">
                <a:solidFill>
                  <a:schemeClr val="accent1">
                    <a:lumMod val="75000"/>
                  </a:schemeClr>
                </a:solidFill>
                <a:latin typeface="Agency FB" pitchFamily="34" charset="0"/>
              </a:rPr>
              <a:t>mammoni</a:t>
            </a:r>
            <a:r>
              <a:rPr lang="en-US" sz="1600" dirty="0" smtClean="0">
                <a:solidFill>
                  <a:schemeClr val="accent1">
                    <a:lumMod val="75000"/>
                  </a:schemeClr>
                </a:solidFill>
                <a:latin typeface="Agency FB" pitchFamily="34" charset="0"/>
              </a:rPr>
              <a:t>": truth is they have to deal with exploitation and underpaid and temporary employment. Most of the time leaving the motherland is the only solution. </a:t>
            </a:r>
            <a:endParaRPr lang="en-US"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30</a:t>
            </a:r>
            <a:endParaRPr lang="it-IT" dirty="0"/>
          </a:p>
        </p:txBody>
      </p:sp>
      <p:pic>
        <p:nvPicPr>
          <p:cNvPr id="4" name="Segnaposto contenuto 3" descr="IMG_20161130_135439.jpg"/>
          <p:cNvPicPr>
            <a:picLocks noGrp="1" noChangeAspect="1"/>
          </p:cNvPicPr>
          <p:nvPr>
            <p:ph idx="1"/>
          </p:nvPr>
        </p:nvPicPr>
        <p:blipFill>
          <a:blip r:embed="rId2" cstate="print"/>
          <a:stretch>
            <a:fillRect/>
          </a:stretch>
        </p:blipFill>
        <p:spPr>
          <a:xfrm>
            <a:off x="1428728" y="1500174"/>
            <a:ext cx="3839508" cy="4800600"/>
          </a:xfrm>
        </p:spPr>
      </p:pic>
      <p:sp>
        <p:nvSpPr>
          <p:cNvPr id="5" name="CasellaDiTesto 4"/>
          <p:cNvSpPr txBox="1"/>
          <p:nvPr/>
        </p:nvSpPr>
        <p:spPr>
          <a:xfrm>
            <a:off x="5857884" y="1357298"/>
            <a:ext cx="2857520" cy="507831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dirty="0" smtClean="0">
                <a:solidFill>
                  <a:schemeClr val="accent1">
                    <a:lumMod val="75000"/>
                  </a:schemeClr>
                </a:solidFill>
                <a:latin typeface="Agency FB" pitchFamily="34" charset="0"/>
              </a:rPr>
              <a:t>Last night I had the chance to attend an Alberto Angela's lesson and I would like to dedicate to him and his family this entry. ❤</a:t>
            </a:r>
            <a:br>
              <a:rPr lang="en-GB" dirty="0" smtClean="0">
                <a:solidFill>
                  <a:schemeClr val="accent1">
                    <a:lumMod val="75000"/>
                  </a:schemeClr>
                </a:solidFill>
                <a:latin typeface="Agency FB" pitchFamily="34" charset="0"/>
              </a:rPr>
            </a:br>
            <a:r>
              <a:rPr lang="en-GB" b="1" dirty="0" smtClean="0">
                <a:solidFill>
                  <a:schemeClr val="accent1">
                    <a:lumMod val="75000"/>
                  </a:schemeClr>
                </a:solidFill>
                <a:latin typeface="Agency FB" pitchFamily="34" charset="0"/>
              </a:rPr>
              <a:t>Alberto's father </a:t>
            </a:r>
            <a:r>
              <a:rPr lang="en-GB" b="1" dirty="0" err="1" smtClean="0">
                <a:solidFill>
                  <a:schemeClr val="accent1">
                    <a:lumMod val="75000"/>
                  </a:schemeClr>
                </a:solidFill>
                <a:latin typeface="Agency FB" pitchFamily="34" charset="0"/>
              </a:rPr>
              <a:t>Piero</a:t>
            </a:r>
            <a:r>
              <a:rPr lang="en-GB" b="1" dirty="0" smtClean="0">
                <a:solidFill>
                  <a:schemeClr val="accent1">
                    <a:lumMod val="75000"/>
                  </a:schemeClr>
                </a:solidFill>
                <a:latin typeface="Agency FB" pitchFamily="34" charset="0"/>
              </a:rPr>
              <a:t> was the first scientific populariser of the Italian television and his son soon followed in his footsteps </a:t>
            </a:r>
            <a:r>
              <a:rPr lang="en-GB" dirty="0" smtClean="0">
                <a:solidFill>
                  <a:schemeClr val="accent1">
                    <a:lumMod val="75000"/>
                  </a:schemeClr>
                </a:solidFill>
                <a:latin typeface="Agency FB" pitchFamily="34" charset="0"/>
              </a:rPr>
              <a:t>. They use a simple and funny language which has been fundamental in contributing to the public understanding of science. They are literally worshipped by Italian people and Alberto's programme "</a:t>
            </a:r>
            <a:r>
              <a:rPr lang="en-GB" dirty="0" err="1" smtClean="0">
                <a:solidFill>
                  <a:schemeClr val="accent1">
                    <a:lumMod val="75000"/>
                  </a:schemeClr>
                </a:solidFill>
                <a:latin typeface="Agency FB" pitchFamily="34" charset="0"/>
              </a:rPr>
              <a:t>Ulisse</a:t>
            </a:r>
            <a:r>
              <a:rPr lang="en-GB" dirty="0" smtClean="0">
                <a:solidFill>
                  <a:schemeClr val="accent1">
                    <a:lumMod val="75000"/>
                  </a:schemeClr>
                </a:solidFill>
                <a:latin typeface="Agency FB" pitchFamily="34" charset="0"/>
              </a:rPr>
              <a:t>" is basically the only scientific TV programme in the world to be broadcasted on Saturday nights. </a:t>
            </a:r>
            <a:br>
              <a:rPr lang="en-GB" dirty="0" smtClean="0">
                <a:solidFill>
                  <a:schemeClr val="accent1">
                    <a:lumMod val="75000"/>
                  </a:schemeClr>
                </a:solidFill>
                <a:latin typeface="Agency FB" pitchFamily="34" charset="0"/>
              </a:rPr>
            </a:br>
            <a:r>
              <a:rPr lang="en-GB" dirty="0" smtClean="0">
                <a:solidFill>
                  <a:schemeClr val="accent1">
                    <a:lumMod val="75000"/>
                  </a:schemeClr>
                </a:solidFill>
                <a:latin typeface="Agency FB" pitchFamily="34" charset="0"/>
              </a:rPr>
              <a:t>Long live the </a:t>
            </a:r>
            <a:r>
              <a:rPr lang="en-GB" dirty="0" err="1" smtClean="0">
                <a:solidFill>
                  <a:schemeClr val="accent1">
                    <a:lumMod val="75000"/>
                  </a:schemeClr>
                </a:solidFill>
                <a:latin typeface="Agency FB" pitchFamily="34" charset="0"/>
              </a:rPr>
              <a:t>Angelas</a:t>
            </a:r>
            <a:r>
              <a:rPr lang="en-GB" dirty="0" smtClean="0">
                <a:solidFill>
                  <a:schemeClr val="accent1">
                    <a:lumMod val="75000"/>
                  </a:schemeClr>
                </a:solidFill>
                <a:latin typeface="Agency FB" pitchFamily="34" charset="0"/>
              </a:rPr>
              <a:t>.</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31</a:t>
            </a:r>
            <a:endParaRPr lang="it-IT" dirty="0"/>
          </a:p>
        </p:txBody>
      </p:sp>
      <p:pic>
        <p:nvPicPr>
          <p:cNvPr id="4" name="Segnaposto contenuto 3" descr="IMG_20161201_044947.jpg"/>
          <p:cNvPicPr>
            <a:picLocks noGrp="1" noChangeAspect="1"/>
          </p:cNvPicPr>
          <p:nvPr>
            <p:ph idx="1"/>
          </p:nvPr>
        </p:nvPicPr>
        <p:blipFill>
          <a:blip r:embed="rId2" cstate="print"/>
          <a:stretch>
            <a:fillRect/>
          </a:stretch>
        </p:blipFill>
        <p:spPr>
          <a:xfrm>
            <a:off x="1428728" y="1357298"/>
            <a:ext cx="3936982" cy="4800600"/>
          </a:xfrm>
        </p:spPr>
      </p:pic>
      <p:sp>
        <p:nvSpPr>
          <p:cNvPr id="5" name="CasellaDiTesto 4"/>
          <p:cNvSpPr txBox="1"/>
          <p:nvPr/>
        </p:nvSpPr>
        <p:spPr>
          <a:xfrm>
            <a:off x="5857884" y="1643050"/>
            <a:ext cx="2428892" cy="424731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You can find the columns of the </a:t>
            </a:r>
            <a:r>
              <a:rPr lang="en-US" b="1" dirty="0" err="1" smtClean="0">
                <a:solidFill>
                  <a:schemeClr val="accent1">
                    <a:lumMod val="75000"/>
                  </a:schemeClr>
                </a:solidFill>
                <a:latin typeface="Agency FB" pitchFamily="34" charset="0"/>
              </a:rPr>
              <a:t>Serenissima</a:t>
            </a:r>
            <a:r>
              <a:rPr lang="en-US" b="1" dirty="0" smtClean="0">
                <a:solidFill>
                  <a:schemeClr val="accent1">
                    <a:lumMod val="75000"/>
                  </a:schemeClr>
                </a:solidFill>
                <a:latin typeface="Agency FB" pitchFamily="34" charset="0"/>
              </a:rPr>
              <a:t> not only in Venice, but in all the cities that were subjected to its Republic</a:t>
            </a:r>
            <a:r>
              <a:rPr lang="en-US" dirty="0" smtClean="0">
                <a:solidFill>
                  <a:schemeClr val="accent1">
                    <a:lumMod val="75000"/>
                  </a:schemeClr>
                </a:solidFill>
                <a:latin typeface="Agency FB" pitchFamily="34" charset="0"/>
              </a:rPr>
              <a:t>. 🌅⛵ On top of them you can see the winged lion, symbol of Saint Mark, and a statue of the former patron saint of Venice, St. Theodor. You'll never see Venetian people walking in between the columns placed in </a:t>
            </a:r>
            <a:r>
              <a:rPr lang="en-US" dirty="0" err="1" smtClean="0">
                <a:solidFill>
                  <a:schemeClr val="accent1">
                    <a:lumMod val="75000"/>
                  </a:schemeClr>
                </a:solidFill>
                <a:latin typeface="Agency FB" pitchFamily="34" charset="0"/>
              </a:rPr>
              <a:t>St.Mark</a:t>
            </a:r>
            <a:r>
              <a:rPr lang="en-US" dirty="0" smtClean="0">
                <a:solidFill>
                  <a:schemeClr val="accent1">
                    <a:lumMod val="75000"/>
                  </a:schemeClr>
                </a:solidFill>
                <a:latin typeface="Agency FB" pitchFamily="34" charset="0"/>
              </a:rPr>
              <a:t> square, though: that was the exact spot where prisoners were hanged.</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32</a:t>
            </a:r>
            <a:endParaRPr lang="it-IT" dirty="0"/>
          </a:p>
        </p:txBody>
      </p:sp>
      <p:pic>
        <p:nvPicPr>
          <p:cNvPr id="4" name="Segnaposto contenuto 3" descr="IMG_20161202_041258.jpg"/>
          <p:cNvPicPr>
            <a:picLocks noGrp="1" noChangeAspect="1"/>
          </p:cNvPicPr>
          <p:nvPr>
            <p:ph idx="1"/>
          </p:nvPr>
        </p:nvPicPr>
        <p:blipFill>
          <a:blip r:embed="rId2"/>
          <a:stretch>
            <a:fillRect/>
          </a:stretch>
        </p:blipFill>
        <p:spPr>
          <a:xfrm>
            <a:off x="3071802" y="1142984"/>
            <a:ext cx="3857652" cy="3857652"/>
          </a:xfrm>
        </p:spPr>
      </p:pic>
      <p:sp>
        <p:nvSpPr>
          <p:cNvPr id="5" name="CasellaDiTesto 4"/>
          <p:cNvSpPr txBox="1"/>
          <p:nvPr/>
        </p:nvSpPr>
        <p:spPr>
          <a:xfrm>
            <a:off x="1857356" y="5103674"/>
            <a:ext cx="6286544"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History books often indicate Italian Middle age as a very dark period</a:t>
            </a:r>
            <a:r>
              <a:rPr lang="en-US" dirty="0" smtClean="0">
                <a:solidFill>
                  <a:schemeClr val="accent1">
                    <a:lumMod val="75000"/>
                  </a:schemeClr>
                </a:solidFill>
                <a:latin typeface="Agency FB" pitchFamily="34" charset="0"/>
              </a:rPr>
              <a:t>. Truth is that, as all the periods of crises, it brought also some interesting results, like inventions. Some examples of Italian Medieval inventions?</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glasses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musical notation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✔ice cream 🍦(well, its ancestor)</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33</a:t>
            </a:r>
            <a:endParaRPr lang="it-IT" dirty="0"/>
          </a:p>
        </p:txBody>
      </p:sp>
      <p:pic>
        <p:nvPicPr>
          <p:cNvPr id="4" name="Segnaposto contenuto 3" descr="IMG_20161203_175137.jpg"/>
          <p:cNvPicPr>
            <a:picLocks noGrp="1" noChangeAspect="1"/>
          </p:cNvPicPr>
          <p:nvPr>
            <p:ph idx="1"/>
          </p:nvPr>
        </p:nvPicPr>
        <p:blipFill>
          <a:blip r:embed="rId2" cstate="print"/>
          <a:stretch>
            <a:fillRect/>
          </a:stretch>
        </p:blipFill>
        <p:spPr>
          <a:xfrm>
            <a:off x="1643042" y="1428736"/>
            <a:ext cx="3841279" cy="4800600"/>
          </a:xfrm>
        </p:spPr>
      </p:pic>
      <p:sp>
        <p:nvSpPr>
          <p:cNvPr id="5" name="CasellaDiTesto 4"/>
          <p:cNvSpPr txBox="1"/>
          <p:nvPr/>
        </p:nvSpPr>
        <p:spPr>
          <a:xfrm>
            <a:off x="5857884" y="2571744"/>
            <a:ext cx="2857520"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In Italy there are at least 12 fountains of Neptune</a:t>
            </a:r>
            <a:r>
              <a:rPr lang="en-US" dirty="0" smtClean="0">
                <a:solidFill>
                  <a:schemeClr val="accent1">
                    <a:lumMod val="75000"/>
                  </a:schemeClr>
                </a:solidFill>
                <a:latin typeface="Agency FB" pitchFamily="34" charset="0"/>
              </a:rPr>
              <a:t>, two of which are in Piazza del </a:t>
            </a:r>
            <a:r>
              <a:rPr lang="en-US" dirty="0" err="1" smtClean="0">
                <a:solidFill>
                  <a:schemeClr val="accent1">
                    <a:lumMod val="75000"/>
                  </a:schemeClr>
                </a:solidFill>
                <a:latin typeface="Agency FB" pitchFamily="34" charset="0"/>
              </a:rPr>
              <a:t>Popolo</a:t>
            </a:r>
            <a:r>
              <a:rPr lang="en-US" dirty="0" smtClean="0">
                <a:solidFill>
                  <a:schemeClr val="accent1">
                    <a:lumMod val="75000"/>
                  </a:schemeClr>
                </a:solidFill>
                <a:latin typeface="Agency FB" pitchFamily="34" charset="0"/>
              </a:rPr>
              <a:t> and Piazza </a:t>
            </a:r>
            <a:r>
              <a:rPr lang="en-US" dirty="0" err="1" smtClean="0">
                <a:solidFill>
                  <a:schemeClr val="accent1">
                    <a:lumMod val="75000"/>
                  </a:schemeClr>
                </a:solidFill>
                <a:latin typeface="Agency FB" pitchFamily="34" charset="0"/>
              </a:rPr>
              <a:t>Navona</a:t>
            </a:r>
            <a:r>
              <a:rPr lang="en-US" dirty="0" smtClean="0">
                <a:solidFill>
                  <a:schemeClr val="accent1">
                    <a:lumMod val="75000"/>
                  </a:schemeClr>
                </a:solidFill>
                <a:latin typeface="Agency FB" pitchFamily="34" charset="0"/>
              </a:rPr>
              <a:t> in Rome.  The one you can see here is in Piazza </a:t>
            </a:r>
            <a:r>
              <a:rPr lang="en-US" dirty="0" err="1" smtClean="0">
                <a:solidFill>
                  <a:schemeClr val="accent1">
                    <a:lumMod val="75000"/>
                  </a:schemeClr>
                </a:solidFill>
                <a:latin typeface="Agency FB" pitchFamily="34" charset="0"/>
              </a:rPr>
              <a:t>Duomo</a:t>
            </a:r>
            <a:r>
              <a:rPr lang="en-US" dirty="0" smtClean="0">
                <a:solidFill>
                  <a:schemeClr val="accent1">
                    <a:lumMod val="75000"/>
                  </a:schemeClr>
                </a:solidFill>
                <a:latin typeface="Agency FB" pitchFamily="34" charset="0"/>
              </a:rPr>
              <a:t> in Trento, Northern Italy.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34</a:t>
            </a:r>
            <a:endParaRPr lang="it-IT" dirty="0"/>
          </a:p>
        </p:txBody>
      </p:sp>
      <p:pic>
        <p:nvPicPr>
          <p:cNvPr id="4" name="Segnaposto contenuto 3" descr="IMG_20161204_114259.jpg"/>
          <p:cNvPicPr>
            <a:picLocks noGrp="1" noChangeAspect="1"/>
          </p:cNvPicPr>
          <p:nvPr>
            <p:ph idx="1"/>
          </p:nvPr>
        </p:nvPicPr>
        <p:blipFill>
          <a:blip r:embed="rId2" cstate="print"/>
          <a:stretch>
            <a:fillRect/>
          </a:stretch>
        </p:blipFill>
        <p:spPr>
          <a:xfrm>
            <a:off x="2714612" y="1500174"/>
            <a:ext cx="4945079" cy="3708809"/>
          </a:xfrm>
        </p:spPr>
      </p:pic>
      <p:sp>
        <p:nvSpPr>
          <p:cNvPr id="5" name="CasellaDiTesto 4"/>
          <p:cNvSpPr txBox="1"/>
          <p:nvPr/>
        </p:nvSpPr>
        <p:spPr>
          <a:xfrm>
            <a:off x="1571604" y="5380672"/>
            <a:ext cx="700092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As you know, </a:t>
            </a:r>
            <a:r>
              <a:rPr lang="en-US" b="1" dirty="0" smtClean="0">
                <a:solidFill>
                  <a:schemeClr val="accent1">
                    <a:lumMod val="75000"/>
                  </a:schemeClr>
                </a:solidFill>
                <a:latin typeface="Agency FB" pitchFamily="34" charset="0"/>
              </a:rPr>
              <a:t>Italians take food very seriously </a:t>
            </a:r>
            <a:r>
              <a:rPr lang="en-US" dirty="0" smtClean="0">
                <a:solidFill>
                  <a:schemeClr val="accent1">
                    <a:lumMod val="75000"/>
                  </a:schemeClr>
                </a:solidFill>
                <a:latin typeface="Agency FB" pitchFamily="34" charset="0"/>
              </a:rPr>
              <a:t>and this year we celebrate the 20th anniversary of the PGI certification of the Red </a:t>
            </a:r>
            <a:r>
              <a:rPr lang="en-US" dirty="0" err="1" smtClean="0">
                <a:solidFill>
                  <a:schemeClr val="accent1">
                    <a:lumMod val="75000"/>
                  </a:schemeClr>
                </a:solidFill>
                <a:latin typeface="Agency FB" pitchFamily="34" charset="0"/>
              </a:rPr>
              <a:t>Trevisano</a:t>
            </a:r>
            <a:r>
              <a:rPr lang="en-US" dirty="0" smtClean="0">
                <a:solidFill>
                  <a:schemeClr val="accent1">
                    <a:lumMod val="75000"/>
                  </a:schemeClr>
                </a:solidFill>
                <a:latin typeface="Agency FB" pitchFamily="34" charset="0"/>
              </a:rPr>
              <a:t> Radicchio</a:t>
            </a:r>
            <a:r>
              <a:rPr lang="en-US" b="1" dirty="0" smtClean="0">
                <a:solidFill>
                  <a:schemeClr val="accent1">
                    <a:lumMod val="75000"/>
                  </a:schemeClr>
                </a:solidFill>
                <a:latin typeface="Agency FB" pitchFamily="34" charset="0"/>
              </a:rPr>
              <a:t>! The Protected Geographical Indication granted by the EU is very important stuff for us</a:t>
            </a:r>
            <a:r>
              <a:rPr lang="en-US" dirty="0" smtClean="0">
                <a:solidFill>
                  <a:schemeClr val="accent1">
                    <a:lumMod val="75000"/>
                  </a:schemeClr>
                </a:solidFill>
                <a:latin typeface="Agency FB" pitchFamily="34" charset="0"/>
              </a:rPr>
              <a:t>!👍 In this </a:t>
            </a:r>
            <a:r>
              <a:rPr lang="en-US" dirty="0" err="1" smtClean="0">
                <a:solidFill>
                  <a:schemeClr val="accent1">
                    <a:lumMod val="75000"/>
                  </a:schemeClr>
                </a:solidFill>
                <a:latin typeface="Agency FB" pitchFamily="34" charset="0"/>
              </a:rPr>
              <a:t>pic</a:t>
            </a:r>
            <a:r>
              <a:rPr lang="en-US" dirty="0" smtClean="0">
                <a:solidFill>
                  <a:schemeClr val="accent1">
                    <a:lumMod val="75000"/>
                  </a:schemeClr>
                </a:solidFill>
                <a:latin typeface="Agency FB" pitchFamily="34" charset="0"/>
              </a:rPr>
              <a:t> you can see </a:t>
            </a:r>
            <a:r>
              <a:rPr lang="en-US" dirty="0" err="1" smtClean="0">
                <a:solidFill>
                  <a:schemeClr val="accent1">
                    <a:lumMod val="75000"/>
                  </a:schemeClr>
                </a:solidFill>
                <a:latin typeface="Agency FB" pitchFamily="34" charset="0"/>
              </a:rPr>
              <a:t>Trevisano</a:t>
            </a:r>
            <a:r>
              <a:rPr lang="en-US" dirty="0" smtClean="0">
                <a:solidFill>
                  <a:schemeClr val="accent1">
                    <a:lumMod val="75000"/>
                  </a:schemeClr>
                </a:solidFill>
                <a:latin typeface="Agency FB" pitchFamily="34" charset="0"/>
              </a:rPr>
              <a:t> Radicchio with pancetta.</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35</a:t>
            </a:r>
            <a:endParaRPr lang="it-IT" dirty="0"/>
          </a:p>
        </p:txBody>
      </p:sp>
      <p:pic>
        <p:nvPicPr>
          <p:cNvPr id="4" name="Segnaposto contenuto 3" descr="IMG_20161205_080010.jpg"/>
          <p:cNvPicPr>
            <a:picLocks noGrp="1" noChangeAspect="1"/>
          </p:cNvPicPr>
          <p:nvPr>
            <p:ph idx="1"/>
          </p:nvPr>
        </p:nvPicPr>
        <p:blipFill>
          <a:blip r:embed="rId2"/>
          <a:stretch>
            <a:fillRect/>
          </a:stretch>
        </p:blipFill>
        <p:spPr>
          <a:xfrm>
            <a:off x="1500166" y="1428736"/>
            <a:ext cx="3838682" cy="4800600"/>
          </a:xfrm>
        </p:spPr>
      </p:pic>
      <p:sp>
        <p:nvSpPr>
          <p:cNvPr id="5" name="CasellaDiTesto 4"/>
          <p:cNvSpPr txBox="1"/>
          <p:nvPr/>
        </p:nvSpPr>
        <p:spPr>
          <a:xfrm>
            <a:off x="5929322" y="1643050"/>
            <a:ext cx="2857520" cy="424731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Italian Constitution came into force in 1948, few years after the end of WWII</a:t>
            </a:r>
            <a:r>
              <a:rPr lang="en-US" dirty="0" smtClean="0">
                <a:solidFill>
                  <a:schemeClr val="accent1">
                    <a:lumMod val="75000"/>
                  </a:schemeClr>
                </a:solidFill>
                <a:latin typeface="Agency FB" pitchFamily="34" charset="0"/>
              </a:rPr>
              <a:t>. The Parliament is a bicameral entity, which form is "perfect": this means both cameras have the same powers and they have to approve and control the work of the other one. This is a form which was studied as to guarantee democracy and avoid the ascension of new dictatorships. As one of Constitution's fathers liked to point out "Constitution was created into the mountains where Partisans had fell during the war".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36</a:t>
            </a:r>
            <a:endParaRPr lang="it-IT" dirty="0"/>
          </a:p>
        </p:txBody>
      </p:sp>
      <p:pic>
        <p:nvPicPr>
          <p:cNvPr id="4" name="Segnaposto contenuto 3" descr="IMG_20161206_205102.jpg"/>
          <p:cNvPicPr>
            <a:picLocks noGrp="1" noChangeAspect="1"/>
          </p:cNvPicPr>
          <p:nvPr>
            <p:ph idx="1"/>
          </p:nvPr>
        </p:nvPicPr>
        <p:blipFill>
          <a:blip r:embed="rId2"/>
          <a:stretch>
            <a:fillRect/>
          </a:stretch>
        </p:blipFill>
        <p:spPr>
          <a:xfrm>
            <a:off x="2643174" y="1071546"/>
            <a:ext cx="4788278" cy="4278316"/>
          </a:xfrm>
        </p:spPr>
      </p:pic>
      <p:sp>
        <p:nvSpPr>
          <p:cNvPr id="5" name="CasellaDiTesto 4"/>
          <p:cNvSpPr txBox="1"/>
          <p:nvPr/>
        </p:nvSpPr>
        <p:spPr>
          <a:xfrm>
            <a:off x="1643042" y="5143512"/>
            <a:ext cx="6715172"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As Pliny the Elder stated: "</a:t>
            </a:r>
            <a:r>
              <a:rPr lang="en-US" b="1" dirty="0" smtClean="0">
                <a:solidFill>
                  <a:schemeClr val="accent1">
                    <a:lumMod val="75000"/>
                  </a:schemeClr>
                </a:solidFill>
                <a:latin typeface="Agency FB" pitchFamily="34" charset="0"/>
              </a:rPr>
              <a:t>Romans put their effort in three things, which had been previously neglected by Greeks: roads, aqueducts and sewage systems</a:t>
            </a:r>
            <a:r>
              <a:rPr lang="en-US" dirty="0" smtClean="0">
                <a:solidFill>
                  <a:schemeClr val="accent1">
                    <a:lumMod val="75000"/>
                  </a:schemeClr>
                </a:solidFill>
                <a:latin typeface="Agency FB" pitchFamily="34" charset="0"/>
              </a:rPr>
              <a:t>". These three things were surely an important step toward healthiness and modernity. Thanks Romans!  In the picture you can see a tract of the old Appian Way, "the queen of the long roads", in Rome.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37</a:t>
            </a:r>
            <a:endParaRPr lang="it-IT" dirty="0"/>
          </a:p>
        </p:txBody>
      </p:sp>
      <p:pic>
        <p:nvPicPr>
          <p:cNvPr id="4" name="Segnaposto contenuto 3" descr="IMG_20161207_161558.jpg"/>
          <p:cNvPicPr>
            <a:picLocks noGrp="1" noChangeAspect="1"/>
          </p:cNvPicPr>
          <p:nvPr>
            <p:ph idx="1"/>
          </p:nvPr>
        </p:nvPicPr>
        <p:blipFill>
          <a:blip r:embed="rId2" cstate="print"/>
          <a:stretch>
            <a:fillRect/>
          </a:stretch>
        </p:blipFill>
        <p:spPr>
          <a:xfrm>
            <a:off x="1571604" y="1428736"/>
            <a:ext cx="3840480" cy="4800600"/>
          </a:xfrm>
        </p:spPr>
      </p:pic>
      <p:sp>
        <p:nvSpPr>
          <p:cNvPr id="5" name="CasellaDiTesto 4"/>
          <p:cNvSpPr txBox="1"/>
          <p:nvPr/>
        </p:nvSpPr>
        <p:spPr>
          <a:xfrm>
            <a:off x="6072198" y="1857364"/>
            <a:ext cx="2571768" cy="369331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For the Catholic calendar, Dec. 7</a:t>
            </a:r>
            <a:r>
              <a:rPr lang="en-US" b="1" baseline="30000" dirty="0" smtClean="0">
                <a:solidFill>
                  <a:schemeClr val="accent1">
                    <a:lumMod val="75000"/>
                  </a:schemeClr>
                </a:solidFill>
                <a:latin typeface="Agency FB" pitchFamily="34" charset="0"/>
              </a:rPr>
              <a:t>th</a:t>
            </a:r>
            <a:r>
              <a:rPr lang="en-US" b="1" dirty="0" smtClean="0">
                <a:solidFill>
                  <a:schemeClr val="accent1">
                    <a:lumMod val="75000"/>
                  </a:schemeClr>
                </a:solidFill>
                <a:latin typeface="Agency FB" pitchFamily="34" charset="0"/>
              </a:rPr>
              <a:t> is </a:t>
            </a:r>
            <a:r>
              <a:rPr lang="en-US" b="1" dirty="0" err="1" smtClean="0">
                <a:solidFill>
                  <a:schemeClr val="accent1">
                    <a:lumMod val="75000"/>
                  </a:schemeClr>
                </a:solidFill>
                <a:latin typeface="Agency FB" pitchFamily="34" charset="0"/>
              </a:rPr>
              <a:t>St.Ambrose</a:t>
            </a:r>
            <a:r>
              <a:rPr lang="en-US" b="1" dirty="0" smtClean="0">
                <a:solidFill>
                  <a:schemeClr val="accent1">
                    <a:lumMod val="75000"/>
                  </a:schemeClr>
                </a:solidFill>
                <a:latin typeface="Agency FB" pitchFamily="34" charset="0"/>
              </a:rPr>
              <a:t>, the patron saint of Milan. Every year, on this day, there is the seasonal premiere of La </a:t>
            </a:r>
            <a:r>
              <a:rPr lang="en-US" b="1" dirty="0" err="1" smtClean="0">
                <a:solidFill>
                  <a:schemeClr val="accent1">
                    <a:lumMod val="75000"/>
                  </a:schemeClr>
                </a:solidFill>
                <a:latin typeface="Agency FB" pitchFamily="34" charset="0"/>
              </a:rPr>
              <a:t>Scala</a:t>
            </a:r>
            <a:r>
              <a:rPr lang="en-US" b="1" dirty="0" smtClean="0">
                <a:solidFill>
                  <a:schemeClr val="accent1">
                    <a:lumMod val="75000"/>
                  </a:schemeClr>
                </a:solidFill>
                <a:latin typeface="Agency FB" pitchFamily="34" charset="0"/>
              </a:rPr>
              <a:t> theatre</a:t>
            </a:r>
            <a:r>
              <a:rPr lang="en-US" dirty="0" smtClean="0">
                <a:solidFill>
                  <a:schemeClr val="accent1">
                    <a:lumMod val="75000"/>
                  </a:schemeClr>
                </a:solidFill>
                <a:latin typeface="Agency FB" pitchFamily="34" charset="0"/>
              </a:rPr>
              <a:t>, which is a huge event. This year the opera will be </a:t>
            </a:r>
            <a:r>
              <a:rPr lang="en-US" dirty="0" err="1" smtClean="0">
                <a:solidFill>
                  <a:schemeClr val="accent1">
                    <a:lumMod val="75000"/>
                  </a:schemeClr>
                </a:solidFill>
                <a:latin typeface="Agency FB" pitchFamily="34" charset="0"/>
              </a:rPr>
              <a:t>Madama</a:t>
            </a:r>
            <a:r>
              <a:rPr lang="en-US" dirty="0" smtClean="0">
                <a:solidFill>
                  <a:schemeClr val="accent1">
                    <a:lumMod val="75000"/>
                  </a:schemeClr>
                </a:solidFill>
                <a:latin typeface="Agency FB" pitchFamily="34" charset="0"/>
              </a:rPr>
              <a:t> Butterfly by Puccini. For the first time we will be able to see the premiere on </a:t>
            </a:r>
            <a:r>
              <a:rPr lang="en-US" dirty="0" err="1" smtClean="0">
                <a:solidFill>
                  <a:schemeClr val="accent1">
                    <a:lumMod val="75000"/>
                  </a:schemeClr>
                </a:solidFill>
                <a:latin typeface="Agency FB" pitchFamily="34" charset="0"/>
              </a:rPr>
              <a:t>Raiuno</a:t>
            </a:r>
            <a:r>
              <a:rPr lang="en-US" dirty="0" smtClean="0">
                <a:solidFill>
                  <a:schemeClr val="accent1">
                    <a:lumMod val="75000"/>
                  </a:schemeClr>
                </a:solidFill>
                <a:latin typeface="Agency FB" pitchFamily="34" charset="0"/>
              </a:rPr>
              <a:t>, the national TV channel. I'm not an artist (can you tell??), but here you are my take on </a:t>
            </a:r>
            <a:r>
              <a:rPr lang="en-US" dirty="0" err="1" smtClean="0">
                <a:solidFill>
                  <a:schemeClr val="accent1">
                    <a:lumMod val="75000"/>
                  </a:schemeClr>
                </a:solidFill>
                <a:latin typeface="Agency FB" pitchFamily="34" charset="0"/>
              </a:rPr>
              <a:t>Madama</a:t>
            </a:r>
            <a:r>
              <a:rPr lang="en-US" dirty="0" smtClean="0">
                <a:solidFill>
                  <a:schemeClr val="accent1">
                    <a:lumMod val="75000"/>
                  </a:schemeClr>
                </a:solidFill>
                <a:latin typeface="Agency FB" pitchFamily="34" charset="0"/>
              </a:rPr>
              <a:t> Butterfly.</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2</a:t>
            </a:r>
            <a:endParaRPr lang="it-IT" dirty="0"/>
          </a:p>
        </p:txBody>
      </p:sp>
      <p:pic>
        <p:nvPicPr>
          <p:cNvPr id="4" name="Segnaposto contenuto 3" descr="IMG_20161102_174140.jpg"/>
          <p:cNvPicPr>
            <a:picLocks noGrp="1" noChangeAspect="1"/>
          </p:cNvPicPr>
          <p:nvPr>
            <p:ph idx="1"/>
          </p:nvPr>
        </p:nvPicPr>
        <p:blipFill>
          <a:blip r:embed="rId2" cstate="print"/>
          <a:stretch>
            <a:fillRect/>
          </a:stretch>
        </p:blipFill>
        <p:spPr>
          <a:xfrm>
            <a:off x="3286116" y="1142984"/>
            <a:ext cx="3840480" cy="4143404"/>
          </a:xfrm>
        </p:spPr>
      </p:pic>
      <p:sp>
        <p:nvSpPr>
          <p:cNvPr id="5" name="CasellaDiTesto 4"/>
          <p:cNvSpPr txBox="1"/>
          <p:nvPr/>
        </p:nvSpPr>
        <p:spPr>
          <a:xfrm>
            <a:off x="1428728" y="5357826"/>
            <a:ext cx="7286676" cy="1477328"/>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2nd November is officially the Day of the Departed Souls. </a:t>
            </a:r>
            <a:r>
              <a:rPr lang="en-US" dirty="0" smtClean="0">
                <a:solidFill>
                  <a:schemeClr val="accent1">
                    <a:lumMod val="75000"/>
                  </a:schemeClr>
                </a:solidFill>
                <a:latin typeface="Agency FB" pitchFamily="34" charset="0"/>
              </a:rPr>
              <a:t>All the believers visit the graves of the dear ones in the cemeteries and light a candle for them. The candles are usually decorated with images of popular saints like St. Francis and Saint </a:t>
            </a:r>
            <a:r>
              <a:rPr lang="en-US" dirty="0" err="1" smtClean="0">
                <a:solidFill>
                  <a:schemeClr val="accent1">
                    <a:lumMod val="75000"/>
                  </a:schemeClr>
                </a:solidFill>
                <a:latin typeface="Agency FB" pitchFamily="34" charset="0"/>
              </a:rPr>
              <a:t>Pio</a:t>
            </a:r>
            <a:r>
              <a:rPr lang="en-US" dirty="0" smtClean="0">
                <a:solidFill>
                  <a:schemeClr val="accent1">
                    <a:lumMod val="75000"/>
                  </a:schemeClr>
                </a:solidFill>
                <a:latin typeface="Agency FB" pitchFamily="34" charset="0"/>
              </a:rPr>
              <a:t> of </a:t>
            </a:r>
            <a:r>
              <a:rPr lang="en-US" dirty="0" err="1" smtClean="0">
                <a:solidFill>
                  <a:schemeClr val="accent1">
                    <a:lumMod val="75000"/>
                  </a:schemeClr>
                </a:solidFill>
                <a:latin typeface="Agency FB" pitchFamily="34" charset="0"/>
              </a:rPr>
              <a:t>Pietrelcina</a:t>
            </a:r>
            <a:r>
              <a:rPr lang="en-US" dirty="0" smtClean="0">
                <a:solidFill>
                  <a:schemeClr val="accent1">
                    <a:lumMod val="75000"/>
                  </a:schemeClr>
                </a:solidFill>
                <a:latin typeface="Agency FB" pitchFamily="34" charset="0"/>
              </a:rPr>
              <a:t>. The one you can see on the right shows the image of The Virgin Mary of Mount </a:t>
            </a:r>
            <a:r>
              <a:rPr lang="en-US" dirty="0" err="1" smtClean="0">
                <a:solidFill>
                  <a:schemeClr val="accent1">
                    <a:lumMod val="75000"/>
                  </a:schemeClr>
                </a:solidFill>
                <a:latin typeface="Agency FB" pitchFamily="34" charset="0"/>
              </a:rPr>
              <a:t>Berico</a:t>
            </a:r>
            <a:r>
              <a:rPr lang="en-US" dirty="0" smtClean="0">
                <a:solidFill>
                  <a:schemeClr val="accent1">
                    <a:lumMod val="75000"/>
                  </a:schemeClr>
                </a:solidFill>
                <a:latin typeface="Agency FB" pitchFamily="34" charset="0"/>
              </a:rPr>
              <a:t>, the patron of Vicenza, my city.</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38</a:t>
            </a:r>
            <a:endParaRPr lang="it-IT" dirty="0"/>
          </a:p>
        </p:txBody>
      </p:sp>
      <p:pic>
        <p:nvPicPr>
          <p:cNvPr id="4" name="Segnaposto contenuto 3" descr="IMG_20161208_022803.jpg"/>
          <p:cNvPicPr>
            <a:picLocks noGrp="1" noChangeAspect="1"/>
          </p:cNvPicPr>
          <p:nvPr>
            <p:ph idx="1"/>
          </p:nvPr>
        </p:nvPicPr>
        <p:blipFill>
          <a:blip r:embed="rId2" cstate="print"/>
          <a:stretch>
            <a:fillRect/>
          </a:stretch>
        </p:blipFill>
        <p:spPr>
          <a:xfrm>
            <a:off x="1571604" y="1714488"/>
            <a:ext cx="4033846" cy="4033846"/>
          </a:xfrm>
        </p:spPr>
      </p:pic>
      <p:sp>
        <p:nvSpPr>
          <p:cNvPr id="5" name="CasellaDiTesto 4"/>
          <p:cNvSpPr txBox="1"/>
          <p:nvPr/>
        </p:nvSpPr>
        <p:spPr>
          <a:xfrm>
            <a:off x="6143636" y="2214554"/>
            <a:ext cx="2571768" cy="31393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solidFill>
                  <a:schemeClr val="accent1">
                    <a:lumMod val="75000"/>
                  </a:schemeClr>
                </a:solidFill>
                <a:latin typeface="Agency FB" pitchFamily="34" charset="0"/>
              </a:rPr>
              <a:t>Dec. 8</a:t>
            </a:r>
            <a:r>
              <a:rPr lang="en-GB" b="1" baseline="30000" dirty="0" smtClean="0">
                <a:solidFill>
                  <a:schemeClr val="accent1">
                    <a:lumMod val="75000"/>
                  </a:schemeClr>
                </a:solidFill>
                <a:latin typeface="Agency FB" pitchFamily="34" charset="0"/>
              </a:rPr>
              <a:t>th</a:t>
            </a:r>
            <a:r>
              <a:rPr lang="en-GB" b="1" dirty="0" smtClean="0">
                <a:solidFill>
                  <a:schemeClr val="accent1">
                    <a:lumMod val="75000"/>
                  </a:schemeClr>
                </a:solidFill>
                <a:latin typeface="Agency FB" pitchFamily="34" charset="0"/>
              </a:rPr>
              <a:t> is a religious holiday in Italy </a:t>
            </a:r>
            <a:r>
              <a:rPr lang="en-GB" dirty="0" smtClean="0">
                <a:solidFill>
                  <a:schemeClr val="accent1">
                    <a:lumMod val="75000"/>
                  </a:schemeClr>
                </a:solidFill>
                <a:latin typeface="Agency FB" pitchFamily="34" charset="0"/>
              </a:rPr>
              <a:t>as it is officially “</a:t>
            </a:r>
            <a:r>
              <a:rPr lang="en-GB" dirty="0" err="1" smtClean="0">
                <a:solidFill>
                  <a:schemeClr val="accent1">
                    <a:lumMod val="75000"/>
                  </a:schemeClr>
                </a:solidFill>
                <a:latin typeface="Agency FB" pitchFamily="34" charset="0"/>
              </a:rPr>
              <a:t>Immacolata</a:t>
            </a:r>
            <a:r>
              <a:rPr lang="en-GB" dirty="0" smtClean="0">
                <a:solidFill>
                  <a:schemeClr val="accent1">
                    <a:lumMod val="75000"/>
                  </a:schemeClr>
                </a:solidFill>
                <a:latin typeface="Agency FB" pitchFamily="34" charset="0"/>
              </a:rPr>
              <a:t> </a:t>
            </a:r>
            <a:r>
              <a:rPr lang="en-GB" dirty="0" err="1" smtClean="0">
                <a:solidFill>
                  <a:schemeClr val="accent1">
                    <a:lumMod val="75000"/>
                  </a:schemeClr>
                </a:solidFill>
                <a:latin typeface="Agency FB" pitchFamily="34" charset="0"/>
              </a:rPr>
              <a:t>Concezione</a:t>
            </a:r>
            <a:r>
              <a:rPr lang="en-GB" dirty="0" smtClean="0">
                <a:solidFill>
                  <a:schemeClr val="accent1">
                    <a:lumMod val="75000"/>
                  </a:schemeClr>
                </a:solidFill>
                <a:latin typeface="Agency FB" pitchFamily="34" charset="0"/>
              </a:rPr>
              <a:t>”, the day in which we celebrate the Virgin Mary, mother of Jesus. Many Italian families take advantage of this free day to start decorating the house and setting up the Christmas tree and </a:t>
            </a:r>
            <a:r>
              <a:rPr lang="en-GB" dirty="0" err="1" smtClean="0">
                <a:solidFill>
                  <a:schemeClr val="accent1">
                    <a:lumMod val="75000"/>
                  </a:schemeClr>
                </a:solidFill>
                <a:latin typeface="Agency FB" pitchFamily="34" charset="0"/>
              </a:rPr>
              <a:t>presepe</a:t>
            </a:r>
            <a:r>
              <a:rPr lang="en-GB" dirty="0" smtClean="0">
                <a:solidFill>
                  <a:schemeClr val="accent1">
                    <a:lumMod val="75000"/>
                  </a:schemeClr>
                </a:solidFill>
                <a:latin typeface="Agency FB" pitchFamily="34" charset="0"/>
              </a:rPr>
              <a:t>, the reproduction of the Nativity. </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39</a:t>
            </a:r>
            <a:endParaRPr lang="it-IT" dirty="0"/>
          </a:p>
        </p:txBody>
      </p:sp>
      <p:pic>
        <p:nvPicPr>
          <p:cNvPr id="4" name="Segnaposto contenuto 3" descr="IMG_20161209_031121.jpg"/>
          <p:cNvPicPr>
            <a:picLocks noGrp="1" noChangeAspect="1"/>
          </p:cNvPicPr>
          <p:nvPr>
            <p:ph idx="1"/>
          </p:nvPr>
        </p:nvPicPr>
        <p:blipFill>
          <a:blip r:embed="rId2" cstate="print"/>
          <a:stretch>
            <a:fillRect/>
          </a:stretch>
        </p:blipFill>
        <p:spPr>
          <a:xfrm>
            <a:off x="2643174" y="1357298"/>
            <a:ext cx="4857376" cy="3745678"/>
          </a:xfrm>
        </p:spPr>
      </p:pic>
      <p:sp>
        <p:nvSpPr>
          <p:cNvPr id="5" name="CasellaDiTesto 4"/>
          <p:cNvSpPr txBox="1"/>
          <p:nvPr/>
        </p:nvSpPr>
        <p:spPr>
          <a:xfrm>
            <a:off x="1500166" y="5500702"/>
            <a:ext cx="685804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People from my corner of Italy, which is Veneto, are often indicated as too much interested in money and always focused on work</a:t>
            </a:r>
            <a:r>
              <a:rPr lang="en-US" dirty="0" smtClean="0">
                <a:solidFill>
                  <a:schemeClr val="accent1">
                    <a:lumMod val="75000"/>
                  </a:schemeClr>
                </a:solidFill>
                <a:latin typeface="Agency FB" pitchFamily="34" charset="0"/>
              </a:rPr>
              <a:t>. I don't know where they got this idea, look how sentimental we are, putting Christmas lights on our cranes!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40</a:t>
            </a:r>
            <a:endParaRPr lang="it-IT" dirty="0"/>
          </a:p>
        </p:txBody>
      </p:sp>
      <p:pic>
        <p:nvPicPr>
          <p:cNvPr id="4" name="Segnaposto contenuto 3" descr="IMG_20161210_175518.jpg"/>
          <p:cNvPicPr>
            <a:picLocks noGrp="1" noChangeAspect="1"/>
          </p:cNvPicPr>
          <p:nvPr>
            <p:ph idx="1"/>
          </p:nvPr>
        </p:nvPicPr>
        <p:blipFill>
          <a:blip r:embed="rId2"/>
          <a:stretch>
            <a:fillRect/>
          </a:stretch>
        </p:blipFill>
        <p:spPr>
          <a:xfrm>
            <a:off x="2571736" y="1214422"/>
            <a:ext cx="4714908" cy="3519580"/>
          </a:xfrm>
        </p:spPr>
      </p:pic>
      <p:sp>
        <p:nvSpPr>
          <p:cNvPr id="5" name="CasellaDiTesto 4"/>
          <p:cNvSpPr txBox="1"/>
          <p:nvPr/>
        </p:nvSpPr>
        <p:spPr>
          <a:xfrm>
            <a:off x="1571604" y="5000636"/>
            <a:ext cx="6715172"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b="1" dirty="0" smtClean="0">
                <a:solidFill>
                  <a:schemeClr val="accent1">
                    <a:lumMod val="75000"/>
                  </a:schemeClr>
                </a:solidFill>
                <a:latin typeface="Agency FB" pitchFamily="34" charset="0"/>
              </a:rPr>
              <a:t>One of the best things to do in Milan is visiting the roof of the Cathedral and have a close-up of its amazing pinnacles and sculptures</a:t>
            </a:r>
            <a:r>
              <a:rPr lang="en-US" sz="1600" dirty="0" smtClean="0">
                <a:solidFill>
                  <a:schemeClr val="accent1">
                    <a:lumMod val="75000"/>
                  </a:schemeClr>
                </a:solidFill>
                <a:latin typeface="Agency FB" pitchFamily="34" charset="0"/>
              </a:rPr>
              <a:t> that would be otherwise unappreciated. Also the view of the city is amazing. ⛪❤</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This summer a 23 </a:t>
            </a:r>
            <a:r>
              <a:rPr lang="en-US" sz="1600" dirty="0" err="1" smtClean="0">
                <a:solidFill>
                  <a:schemeClr val="accent1">
                    <a:lumMod val="75000"/>
                  </a:schemeClr>
                </a:solidFill>
                <a:latin typeface="Agency FB" pitchFamily="34" charset="0"/>
              </a:rPr>
              <a:t>yo</a:t>
            </a:r>
            <a:r>
              <a:rPr lang="en-US" sz="1600" dirty="0" smtClean="0">
                <a:solidFill>
                  <a:schemeClr val="accent1">
                    <a:lumMod val="75000"/>
                  </a:schemeClr>
                </a:solidFill>
                <a:latin typeface="Agency FB" pitchFamily="34" charset="0"/>
              </a:rPr>
              <a:t> guy from the USA, remained trapped for an entire night on the roof: according to his version, he was in the toilet when they closed the cathedral (!!) Others think that, being him an art lover, he might have decided it was a good idea to hide and enjoy all that art on his own! Who knows!?! [In the </a:t>
            </a:r>
            <a:r>
              <a:rPr lang="en-US" sz="1600" dirty="0" err="1" smtClean="0">
                <a:solidFill>
                  <a:schemeClr val="accent1">
                    <a:lumMod val="75000"/>
                  </a:schemeClr>
                </a:solidFill>
                <a:latin typeface="Agency FB" pitchFamily="34" charset="0"/>
              </a:rPr>
              <a:t>pic</a:t>
            </a:r>
            <a:r>
              <a:rPr lang="en-US" sz="1600" dirty="0" smtClean="0">
                <a:solidFill>
                  <a:schemeClr val="accent1">
                    <a:lumMod val="75000"/>
                  </a:schemeClr>
                </a:solidFill>
                <a:latin typeface="Agency FB" pitchFamily="34" charset="0"/>
              </a:rPr>
              <a:t> a detail of the roof❤]</a:t>
            </a:r>
            <a:endParaRPr lang="en-US"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41</a:t>
            </a:r>
            <a:endParaRPr lang="it-IT" dirty="0"/>
          </a:p>
        </p:txBody>
      </p:sp>
      <p:pic>
        <p:nvPicPr>
          <p:cNvPr id="4" name="Segnaposto contenuto 3" descr="IMG_20161211_153911.jpg"/>
          <p:cNvPicPr>
            <a:picLocks noGrp="1" noChangeAspect="1"/>
          </p:cNvPicPr>
          <p:nvPr>
            <p:ph idx="1"/>
          </p:nvPr>
        </p:nvPicPr>
        <p:blipFill>
          <a:blip r:embed="rId2" cstate="print"/>
          <a:stretch>
            <a:fillRect/>
          </a:stretch>
        </p:blipFill>
        <p:spPr>
          <a:xfrm>
            <a:off x="1428728" y="1500174"/>
            <a:ext cx="4643470" cy="4643470"/>
          </a:xfrm>
        </p:spPr>
      </p:pic>
      <p:sp>
        <p:nvSpPr>
          <p:cNvPr id="5" name="CasellaDiTesto 4"/>
          <p:cNvSpPr txBox="1"/>
          <p:nvPr/>
        </p:nvSpPr>
        <p:spPr>
          <a:xfrm>
            <a:off x="6429388" y="1285860"/>
            <a:ext cx="2286016" cy="535531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Risotto is a first course of the Italian cuisine, mainly consumed in the Northern part of the peninsula</a:t>
            </a:r>
            <a:r>
              <a:rPr lang="en-US" dirty="0" smtClean="0">
                <a:solidFill>
                  <a:schemeClr val="accent1">
                    <a:lumMod val="75000"/>
                  </a:schemeClr>
                </a:solidFill>
                <a:latin typeface="Agency FB" pitchFamily="34" charset="0"/>
              </a:rPr>
              <a:t>. It's a rice dish cooked in a broth to a creamy consistency.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On the right you can see the preparation of the broth: we prepared a </a:t>
            </a:r>
            <a:r>
              <a:rPr lang="en-US" dirty="0" err="1" smtClean="0">
                <a:solidFill>
                  <a:schemeClr val="accent1">
                    <a:lumMod val="75000"/>
                  </a:schemeClr>
                </a:solidFill>
                <a:latin typeface="Agency FB" pitchFamily="34" charset="0"/>
              </a:rPr>
              <a:t>soffritto</a:t>
            </a:r>
            <a:r>
              <a:rPr lang="en-US" dirty="0" smtClean="0">
                <a:solidFill>
                  <a:schemeClr val="accent1">
                    <a:lumMod val="75000"/>
                  </a:schemeClr>
                </a:solidFill>
                <a:latin typeface="Agency FB" pitchFamily="34" charset="0"/>
              </a:rPr>
              <a:t> of onion, olive oil, radicchio and meat. Then stock must be added. Someone puts water instead of stock, but the purists do not agree on this. There's a say in Italy that states that since rice grows in the water, it must not be "killed" in it.</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42</a:t>
            </a:r>
            <a:endParaRPr lang="it-IT" dirty="0"/>
          </a:p>
        </p:txBody>
      </p:sp>
      <p:pic>
        <p:nvPicPr>
          <p:cNvPr id="4" name="Segnaposto contenuto 3" descr="IMG_20161212_174244.jpg"/>
          <p:cNvPicPr>
            <a:picLocks noGrp="1" noChangeAspect="1"/>
          </p:cNvPicPr>
          <p:nvPr>
            <p:ph idx="1"/>
          </p:nvPr>
        </p:nvPicPr>
        <p:blipFill>
          <a:blip r:embed="rId2" cstate="print"/>
          <a:stretch>
            <a:fillRect/>
          </a:stretch>
        </p:blipFill>
        <p:spPr>
          <a:xfrm>
            <a:off x="1500166" y="1428736"/>
            <a:ext cx="3841092" cy="4800600"/>
          </a:xfrm>
        </p:spPr>
      </p:pic>
      <p:sp>
        <p:nvSpPr>
          <p:cNvPr id="5" name="CasellaDiTesto 4"/>
          <p:cNvSpPr txBox="1"/>
          <p:nvPr/>
        </p:nvSpPr>
        <p:spPr>
          <a:xfrm>
            <a:off x="6000760" y="2071678"/>
            <a:ext cx="2571768" cy="31393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Fog and humidity are faithful companions of the inhabitants of the so-called Po Valley in North-Eastern Italy. </a:t>
            </a:r>
            <a:r>
              <a:rPr lang="en-US" dirty="0" smtClean="0">
                <a:solidFill>
                  <a:schemeClr val="accent1">
                    <a:lumMod val="75000"/>
                  </a:schemeClr>
                </a:solidFill>
                <a:latin typeface="Agency FB" pitchFamily="34" charset="0"/>
              </a:rPr>
              <a:t>They're such a constant that there's even a song dedicated to them called "Fog in Po Valley" 🎸🎤 They're surely not good for your bones and when driving, but they are great for mystery tours and ghost stories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43</a:t>
            </a:r>
            <a:endParaRPr lang="it-IT" dirty="0"/>
          </a:p>
        </p:txBody>
      </p:sp>
      <p:pic>
        <p:nvPicPr>
          <p:cNvPr id="4" name="Segnaposto contenuto 3" descr="IMG_20161213_035633.jpg"/>
          <p:cNvPicPr>
            <a:picLocks noGrp="1" noChangeAspect="1"/>
          </p:cNvPicPr>
          <p:nvPr>
            <p:ph idx="1"/>
          </p:nvPr>
        </p:nvPicPr>
        <p:blipFill>
          <a:blip r:embed="rId2"/>
          <a:stretch>
            <a:fillRect/>
          </a:stretch>
        </p:blipFill>
        <p:spPr>
          <a:xfrm>
            <a:off x="1500166" y="1428736"/>
            <a:ext cx="3841385" cy="4800600"/>
          </a:xfrm>
        </p:spPr>
      </p:pic>
      <p:sp>
        <p:nvSpPr>
          <p:cNvPr id="5" name="CasellaDiTesto 4"/>
          <p:cNvSpPr txBox="1"/>
          <p:nvPr/>
        </p:nvSpPr>
        <p:spPr>
          <a:xfrm>
            <a:off x="5572132" y="500042"/>
            <a:ext cx="3286148" cy="609397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1300" dirty="0" smtClean="0">
                <a:solidFill>
                  <a:schemeClr val="accent1">
                    <a:lumMod val="75000"/>
                  </a:schemeClr>
                </a:solidFill>
                <a:latin typeface="Agency FB" pitchFamily="34" charset="0"/>
              </a:rPr>
              <a:t>I think it's time to </a:t>
            </a:r>
            <a:r>
              <a:rPr lang="en-GB" sz="1300" b="1" dirty="0" smtClean="0">
                <a:solidFill>
                  <a:schemeClr val="accent1">
                    <a:lumMod val="75000"/>
                  </a:schemeClr>
                </a:solidFill>
                <a:latin typeface="Agency FB" pitchFamily="34" charset="0"/>
              </a:rPr>
              <a:t>clarify some things concerning Italian </a:t>
            </a:r>
            <a:r>
              <a:rPr lang="en-GB" sz="1300" b="1" dirty="0" err="1" smtClean="0">
                <a:solidFill>
                  <a:schemeClr val="accent1">
                    <a:lumMod val="75000"/>
                  </a:schemeClr>
                </a:solidFill>
                <a:latin typeface="Agency FB" pitchFamily="34" charset="0"/>
              </a:rPr>
              <a:t>cafès</a:t>
            </a:r>
            <a:r>
              <a:rPr lang="en-GB" sz="1300" b="1" dirty="0" smtClean="0">
                <a:solidFill>
                  <a:schemeClr val="accent1">
                    <a:lumMod val="75000"/>
                  </a:schemeClr>
                </a:solidFill>
                <a:latin typeface="Agency FB" pitchFamily="34" charset="0"/>
              </a:rPr>
              <a:t> (or bar, as they are always called in Italian) </a:t>
            </a:r>
            <a:r>
              <a:rPr lang="en-GB" sz="1300" dirty="0" smtClean="0">
                <a:solidFill>
                  <a:schemeClr val="accent1">
                    <a:lumMod val="75000"/>
                  </a:schemeClr>
                </a:solidFill>
                <a:latin typeface="Agency FB" pitchFamily="34" charset="0"/>
              </a:rPr>
              <a:t>and to </a:t>
            </a:r>
            <a:r>
              <a:rPr lang="en-GB" sz="1300" dirty="0" err="1" smtClean="0">
                <a:solidFill>
                  <a:schemeClr val="accent1">
                    <a:lumMod val="75000"/>
                  </a:schemeClr>
                </a:solidFill>
                <a:latin typeface="Agency FB" pitchFamily="34" charset="0"/>
              </a:rPr>
              <a:t>debulk</a:t>
            </a:r>
            <a:r>
              <a:rPr lang="en-GB" sz="1300" dirty="0" smtClean="0">
                <a:solidFill>
                  <a:schemeClr val="accent1">
                    <a:lumMod val="75000"/>
                  </a:schemeClr>
                </a:solidFill>
                <a:latin typeface="Agency FB" pitchFamily="34" charset="0"/>
              </a:rPr>
              <a:t> some myths I've being seeing spreading around in numerous travel blogs. ✔☕ "When drinking a coffee, don't sit at a table or you'll spend more" ▶ well, it depends. Surely bars located in famous touristic spots take advantage of the high flux of people to put different rates, but in all the other places you usually pay the same price for a drink, being you at a table or not. If you're not sure if the bar you're in has different rates, just ask the barista or check the price list before sitting. By law, they HAVE TO specify the prices. If they omit them or they try to scam you, protest. Forcefully. ✔☕ "Don't order cappuccino after 11am 🕚" ▶ when I read about this "rule", I imagined tourists checking their clocks to make sure they were on the right time frame to drink a cappuccino XD Let's make things clear. It's true, Italians USUALLY have cappuccino only for breakfast. But if we are out with friends and we want to drink it at 4pm, we just order it. 🌟You're the customer, you can have what you want!🌟 The only things I can recommend to you is to avoid drinking it just after lunch or dinner. Milk is not easy to digest, especially after a rich Italian meal :/ 💡Bonus aspects to consider:</a:t>
            </a:r>
            <a:br>
              <a:rPr lang="en-GB" sz="1300" dirty="0" smtClean="0">
                <a:solidFill>
                  <a:schemeClr val="accent1">
                    <a:lumMod val="75000"/>
                  </a:schemeClr>
                </a:solidFill>
                <a:latin typeface="Agency FB" pitchFamily="34" charset="0"/>
              </a:rPr>
            </a:br>
            <a:r>
              <a:rPr lang="en-GB" sz="1300" dirty="0" smtClean="0">
                <a:solidFill>
                  <a:schemeClr val="accent1">
                    <a:lumMod val="75000"/>
                  </a:schemeClr>
                </a:solidFill>
                <a:latin typeface="Agency FB" pitchFamily="34" charset="0"/>
              </a:rPr>
              <a:t>✔ you can sit at a table without having to keep ordering stuff to "maintain" your place. Bars are places where people go to chat and stay together, so you can just order a coffee and have a long satisfying chat without seeing baristas glaring at you.</a:t>
            </a:r>
            <a:br>
              <a:rPr lang="en-GB" sz="1300" dirty="0" smtClean="0">
                <a:solidFill>
                  <a:schemeClr val="accent1">
                    <a:lumMod val="75000"/>
                  </a:schemeClr>
                </a:solidFill>
                <a:latin typeface="Agency FB" pitchFamily="34" charset="0"/>
              </a:rPr>
            </a:br>
            <a:r>
              <a:rPr lang="en-GB" sz="1300" dirty="0" smtClean="0">
                <a:solidFill>
                  <a:schemeClr val="accent1">
                    <a:lumMod val="75000"/>
                  </a:schemeClr>
                </a:solidFill>
                <a:latin typeface="Agency FB" pitchFamily="34" charset="0"/>
              </a:rPr>
              <a:t>✔ tips are not required.</a:t>
            </a:r>
            <a:br>
              <a:rPr lang="en-GB" sz="1300" dirty="0" smtClean="0">
                <a:solidFill>
                  <a:schemeClr val="accent1">
                    <a:lumMod val="75000"/>
                  </a:schemeClr>
                </a:solidFill>
                <a:latin typeface="Agency FB" pitchFamily="34" charset="0"/>
              </a:rPr>
            </a:br>
            <a:r>
              <a:rPr lang="en-GB" sz="1300" dirty="0" smtClean="0">
                <a:solidFill>
                  <a:schemeClr val="accent1">
                    <a:lumMod val="75000"/>
                  </a:schemeClr>
                </a:solidFill>
                <a:latin typeface="Agency FB" pitchFamily="34" charset="0"/>
              </a:rPr>
              <a:t>✔ Espresso is the best thing in the world. FIGHT ME.</a:t>
            </a:r>
            <a:endParaRPr lang="en-GB" sz="13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44</a:t>
            </a:r>
            <a:endParaRPr lang="it-IT" dirty="0"/>
          </a:p>
        </p:txBody>
      </p:sp>
      <p:pic>
        <p:nvPicPr>
          <p:cNvPr id="4" name="Segnaposto contenuto 3" descr="IMG_20161214_140728.jpg"/>
          <p:cNvPicPr>
            <a:picLocks noGrp="1" noChangeAspect="1"/>
          </p:cNvPicPr>
          <p:nvPr>
            <p:ph idx="1"/>
          </p:nvPr>
        </p:nvPicPr>
        <p:blipFill>
          <a:blip r:embed="rId2" cstate="print"/>
          <a:stretch>
            <a:fillRect/>
          </a:stretch>
        </p:blipFill>
        <p:spPr>
          <a:xfrm>
            <a:off x="2643174" y="1357298"/>
            <a:ext cx="4373575" cy="3280181"/>
          </a:xfrm>
        </p:spPr>
      </p:pic>
      <p:sp>
        <p:nvSpPr>
          <p:cNvPr id="5" name="CasellaDiTesto 4"/>
          <p:cNvSpPr txBox="1"/>
          <p:nvPr/>
        </p:nvSpPr>
        <p:spPr>
          <a:xfrm>
            <a:off x="1428728" y="5000636"/>
            <a:ext cx="7143800"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solidFill>
                  <a:schemeClr val="accent1">
                    <a:lumMod val="75000"/>
                  </a:schemeClr>
                </a:solidFill>
                <a:latin typeface="Agency FB" pitchFamily="34" charset="0"/>
              </a:rPr>
              <a:t>The balance between past and future is a tricky topic in Italy</a:t>
            </a:r>
            <a:r>
              <a:rPr lang="en-GB" dirty="0" smtClean="0">
                <a:solidFill>
                  <a:schemeClr val="accent1">
                    <a:lumMod val="75000"/>
                  </a:schemeClr>
                </a:solidFill>
                <a:latin typeface="Agency FB" pitchFamily="34" charset="0"/>
              </a:rPr>
              <a:t>. </a:t>
            </a:r>
            <a:br>
              <a:rPr lang="en-GB" dirty="0" smtClean="0">
                <a:solidFill>
                  <a:schemeClr val="accent1">
                    <a:lumMod val="75000"/>
                  </a:schemeClr>
                </a:solidFill>
                <a:latin typeface="Agency FB" pitchFamily="34" charset="0"/>
              </a:rPr>
            </a:br>
            <a:r>
              <a:rPr lang="en-GB" dirty="0" smtClean="0">
                <a:solidFill>
                  <a:schemeClr val="accent1">
                    <a:lumMod val="75000"/>
                  </a:schemeClr>
                </a:solidFill>
                <a:latin typeface="Agency FB" pitchFamily="34" charset="0"/>
              </a:rPr>
              <a:t>Where lies the boundary between preserving the heritage and working for progress? The answer is not always obvious and the truth, as always, is in between: the coexistence and the profitable exchange between the two is what we all must work for.</a:t>
            </a:r>
            <a:br>
              <a:rPr lang="en-GB" dirty="0" smtClean="0">
                <a:solidFill>
                  <a:schemeClr val="accent1">
                    <a:lumMod val="75000"/>
                  </a:schemeClr>
                </a:solidFill>
                <a:latin typeface="Agency FB" pitchFamily="34" charset="0"/>
              </a:rPr>
            </a:br>
            <a:r>
              <a:rPr lang="en-GB" dirty="0" smtClean="0">
                <a:solidFill>
                  <a:schemeClr val="accent1">
                    <a:lumMod val="75000"/>
                  </a:schemeClr>
                </a:solidFill>
                <a:latin typeface="Agency FB" pitchFamily="34" charset="0"/>
              </a:rPr>
              <a:t>⏳"Learn from the past, prepare for the future, live in the present"⏳ </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45</a:t>
            </a:r>
            <a:endParaRPr lang="it-IT" dirty="0"/>
          </a:p>
        </p:txBody>
      </p:sp>
      <p:pic>
        <p:nvPicPr>
          <p:cNvPr id="4" name="Segnaposto contenuto 3" descr="IMG_20161215_171242.jpg"/>
          <p:cNvPicPr>
            <a:picLocks noGrp="1" noChangeAspect="1"/>
          </p:cNvPicPr>
          <p:nvPr>
            <p:ph idx="1"/>
          </p:nvPr>
        </p:nvPicPr>
        <p:blipFill>
          <a:blip r:embed="rId2" cstate="print"/>
          <a:stretch>
            <a:fillRect/>
          </a:stretch>
        </p:blipFill>
        <p:spPr>
          <a:xfrm>
            <a:off x="1500166" y="1500174"/>
            <a:ext cx="3840480" cy="4800600"/>
          </a:xfrm>
        </p:spPr>
      </p:pic>
      <p:sp>
        <p:nvSpPr>
          <p:cNvPr id="5" name="CasellaDiTesto 4"/>
          <p:cNvSpPr txBox="1"/>
          <p:nvPr/>
        </p:nvSpPr>
        <p:spPr>
          <a:xfrm>
            <a:off x="5643570" y="2143116"/>
            <a:ext cx="3143272" cy="369331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Family is the core of the Italian Society</a:t>
            </a:r>
            <a:r>
              <a:rPr lang="en-US" dirty="0" smtClean="0">
                <a:solidFill>
                  <a:schemeClr val="accent1">
                    <a:lumMod val="75000"/>
                  </a:schemeClr>
                </a:solidFill>
                <a:latin typeface="Agency FB" pitchFamily="34" charset="0"/>
              </a:rPr>
              <a:t>. Still nowadays it is the most valued social environment, as it provides protection, nourishment and love. 👪❤Apart from specific and rare instances, you can always count on your family if you need help.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It's not by chance if the kid in this sculpture looks up to his mother: the woman still plays the major role in a family and, metaphorically speaking, it is said that, in a home, "she sustains three walls out of four".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46</a:t>
            </a:r>
            <a:endParaRPr lang="it-IT" dirty="0"/>
          </a:p>
        </p:txBody>
      </p:sp>
      <p:pic>
        <p:nvPicPr>
          <p:cNvPr id="4" name="Segnaposto contenuto 3" descr="IMG_20161216_171334.jpg"/>
          <p:cNvPicPr>
            <a:picLocks noGrp="1" noChangeAspect="1"/>
          </p:cNvPicPr>
          <p:nvPr>
            <p:ph idx="1"/>
          </p:nvPr>
        </p:nvPicPr>
        <p:blipFill>
          <a:blip r:embed="rId2" cstate="print"/>
          <a:stretch>
            <a:fillRect/>
          </a:stretch>
        </p:blipFill>
        <p:spPr>
          <a:xfrm>
            <a:off x="1142977" y="1428736"/>
            <a:ext cx="4857784" cy="3643338"/>
          </a:xfrm>
        </p:spPr>
      </p:pic>
      <p:sp>
        <p:nvSpPr>
          <p:cNvPr id="5" name="CasellaDiTesto 4"/>
          <p:cNvSpPr txBox="1"/>
          <p:nvPr/>
        </p:nvSpPr>
        <p:spPr>
          <a:xfrm>
            <a:off x="6215074" y="285728"/>
            <a:ext cx="2643206" cy="632480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350" dirty="0" smtClean="0">
                <a:solidFill>
                  <a:schemeClr val="accent1">
                    <a:lumMod val="75000"/>
                  </a:schemeClr>
                </a:solidFill>
                <a:latin typeface="Agency FB" pitchFamily="34" charset="0"/>
              </a:rPr>
              <a:t>Euro coins have different designs according to the country in which they are adopted. </a:t>
            </a:r>
            <a:r>
              <a:rPr lang="en-US" sz="1350" b="1" dirty="0" smtClean="0">
                <a:solidFill>
                  <a:schemeClr val="accent1">
                    <a:lumMod val="75000"/>
                  </a:schemeClr>
                </a:solidFill>
                <a:latin typeface="Agency FB" pitchFamily="34" charset="0"/>
              </a:rPr>
              <a:t>Italian euro coins are truly unique in their genre, as their designs were chosen directly for you by...Italians! </a:t>
            </a:r>
            <a:r>
              <a:rPr lang="en-US" sz="1350" dirty="0" smtClean="0">
                <a:solidFill>
                  <a:schemeClr val="accent1">
                    <a:lumMod val="75000"/>
                  </a:schemeClr>
                </a:solidFill>
                <a:latin typeface="Agency FB" pitchFamily="34" charset="0"/>
              </a:rPr>
              <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On 8th February 1998 we voted by phone in order to choose the designs to mint in each coin (the only exception was 1€ coin, which design was already picked by our then economy minister). It was a cool campaign as it involved Italians in this new EU adventure and promote our heritage abroad (free publicity as coins circulate in all EU countries 💸).</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The chosen designs:</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1 cent – Castel Del Monte in Andria, Apulia;</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2 cents – Mole </a:t>
            </a:r>
            <a:r>
              <a:rPr lang="en-US" sz="1350" dirty="0" err="1" smtClean="0">
                <a:solidFill>
                  <a:schemeClr val="accent1">
                    <a:lumMod val="75000"/>
                  </a:schemeClr>
                </a:solidFill>
                <a:latin typeface="Agency FB" pitchFamily="34" charset="0"/>
              </a:rPr>
              <a:t>Antonelliana</a:t>
            </a:r>
            <a:r>
              <a:rPr lang="en-US" sz="1350" dirty="0" smtClean="0">
                <a:solidFill>
                  <a:schemeClr val="accent1">
                    <a:lumMod val="75000"/>
                  </a:schemeClr>
                </a:solidFill>
                <a:latin typeface="Agency FB" pitchFamily="34" charset="0"/>
              </a:rPr>
              <a:t> in Turin;</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5 cents – </a:t>
            </a:r>
            <a:r>
              <a:rPr lang="en-US" sz="1350" dirty="0" err="1" smtClean="0">
                <a:solidFill>
                  <a:schemeClr val="accent1">
                    <a:lumMod val="75000"/>
                  </a:schemeClr>
                </a:solidFill>
                <a:latin typeface="Agency FB" pitchFamily="34" charset="0"/>
              </a:rPr>
              <a:t>Colosseum</a:t>
            </a:r>
            <a:r>
              <a:rPr lang="en-US" sz="1350" dirty="0" smtClean="0">
                <a:solidFill>
                  <a:schemeClr val="accent1">
                    <a:lumMod val="75000"/>
                  </a:schemeClr>
                </a:solidFill>
                <a:latin typeface="Agency FB" pitchFamily="34" charset="0"/>
              </a:rPr>
              <a:t> in Rome;</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10 cents - The Venus of Botticelli;</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20 cents - "Unique Forms of Continuity in Space", a futurist sculpture by </a:t>
            </a:r>
            <a:r>
              <a:rPr lang="en-US" sz="1350" dirty="0" err="1" smtClean="0">
                <a:solidFill>
                  <a:schemeClr val="accent1">
                    <a:lumMod val="75000"/>
                  </a:schemeClr>
                </a:solidFill>
                <a:latin typeface="Agency FB" pitchFamily="34" charset="0"/>
              </a:rPr>
              <a:t>U.Boccioni</a:t>
            </a:r>
            <a:r>
              <a:rPr lang="en-US" sz="1350" dirty="0" smtClean="0">
                <a:solidFill>
                  <a:schemeClr val="accent1">
                    <a:lumMod val="75000"/>
                  </a:schemeClr>
                </a:solidFill>
                <a:latin typeface="Agency FB" pitchFamily="34" charset="0"/>
              </a:rPr>
              <a:t>;</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50 cents – Marcus Aurelius' statue in </a:t>
            </a:r>
            <a:r>
              <a:rPr lang="en-US" sz="1350" dirty="0" err="1" smtClean="0">
                <a:solidFill>
                  <a:schemeClr val="accent1">
                    <a:lumMod val="75000"/>
                  </a:schemeClr>
                </a:solidFill>
                <a:latin typeface="Agency FB" pitchFamily="34" charset="0"/>
              </a:rPr>
              <a:t>Campidoglio</a:t>
            </a:r>
            <a:r>
              <a:rPr lang="en-US" sz="1350" dirty="0" smtClean="0">
                <a:solidFill>
                  <a:schemeClr val="accent1">
                    <a:lumMod val="75000"/>
                  </a:schemeClr>
                </a:solidFill>
                <a:latin typeface="Agency FB" pitchFamily="34" charset="0"/>
              </a:rPr>
              <a:t>;</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1 € - The </a:t>
            </a:r>
            <a:r>
              <a:rPr lang="en-US" sz="1350" dirty="0" err="1" smtClean="0">
                <a:solidFill>
                  <a:schemeClr val="accent1">
                    <a:lumMod val="75000"/>
                  </a:schemeClr>
                </a:solidFill>
                <a:latin typeface="Agency FB" pitchFamily="34" charset="0"/>
              </a:rPr>
              <a:t>Vitruvian</a:t>
            </a:r>
            <a:r>
              <a:rPr lang="en-US" sz="1350" dirty="0" smtClean="0">
                <a:solidFill>
                  <a:schemeClr val="accent1">
                    <a:lumMod val="75000"/>
                  </a:schemeClr>
                </a:solidFill>
                <a:latin typeface="Agency FB" pitchFamily="34" charset="0"/>
              </a:rPr>
              <a:t> Man by Leonardo </a:t>
            </a:r>
            <a:r>
              <a:rPr lang="en-US" sz="1350" dirty="0" err="1" smtClean="0">
                <a:solidFill>
                  <a:schemeClr val="accent1">
                    <a:lumMod val="75000"/>
                  </a:schemeClr>
                </a:solidFill>
                <a:latin typeface="Agency FB" pitchFamily="34" charset="0"/>
              </a:rPr>
              <a:t>da</a:t>
            </a:r>
            <a:r>
              <a:rPr lang="en-US" sz="1350" dirty="0" smtClean="0">
                <a:solidFill>
                  <a:schemeClr val="accent1">
                    <a:lumMod val="75000"/>
                  </a:schemeClr>
                </a:solidFill>
                <a:latin typeface="Agency FB" pitchFamily="34" charset="0"/>
              </a:rPr>
              <a:t> Vinci;</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 2 € - Dante Alighieri, portrait by Raphael.</a:t>
            </a:r>
            <a:br>
              <a:rPr lang="en-US" sz="1350" dirty="0" smtClean="0">
                <a:solidFill>
                  <a:schemeClr val="accent1">
                    <a:lumMod val="75000"/>
                  </a:schemeClr>
                </a:solidFill>
                <a:latin typeface="Agency FB" pitchFamily="34" charset="0"/>
              </a:rPr>
            </a:br>
            <a:r>
              <a:rPr lang="en-US" sz="1350" dirty="0" smtClean="0">
                <a:solidFill>
                  <a:schemeClr val="accent1">
                    <a:lumMod val="75000"/>
                  </a:schemeClr>
                </a:solidFill>
                <a:latin typeface="Agency FB" pitchFamily="34" charset="0"/>
              </a:rPr>
              <a:t>We might always be on the verge of an economical crises, but hey, at least our coins look good, </a:t>
            </a:r>
            <a:r>
              <a:rPr lang="en-US" sz="1350" dirty="0" err="1" smtClean="0">
                <a:solidFill>
                  <a:schemeClr val="accent1">
                    <a:lumMod val="75000"/>
                  </a:schemeClr>
                </a:solidFill>
                <a:latin typeface="Agency FB" pitchFamily="34" charset="0"/>
              </a:rPr>
              <a:t>haha</a:t>
            </a:r>
            <a:r>
              <a:rPr lang="en-US" sz="1350" dirty="0" smtClean="0">
                <a:solidFill>
                  <a:schemeClr val="accent1">
                    <a:lumMod val="75000"/>
                  </a:schemeClr>
                </a:solidFill>
                <a:latin typeface="Agency FB" pitchFamily="34" charset="0"/>
              </a:rPr>
              <a:t>.</a:t>
            </a:r>
            <a:endParaRPr lang="en-US" sz="135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47</a:t>
            </a:r>
            <a:endParaRPr lang="it-IT" dirty="0"/>
          </a:p>
        </p:txBody>
      </p:sp>
      <p:pic>
        <p:nvPicPr>
          <p:cNvPr id="4" name="Segnaposto contenuto 3" descr="IMG_20161217_141338.jpg"/>
          <p:cNvPicPr>
            <a:picLocks noGrp="1" noChangeAspect="1"/>
          </p:cNvPicPr>
          <p:nvPr>
            <p:ph idx="1"/>
          </p:nvPr>
        </p:nvPicPr>
        <p:blipFill>
          <a:blip r:embed="rId2" cstate="print"/>
          <a:stretch>
            <a:fillRect/>
          </a:stretch>
        </p:blipFill>
        <p:spPr>
          <a:xfrm>
            <a:off x="2214546" y="1357298"/>
            <a:ext cx="5633584" cy="3679945"/>
          </a:xfrm>
        </p:spPr>
      </p:pic>
      <p:sp>
        <p:nvSpPr>
          <p:cNvPr id="5" name="CasellaDiTesto 4"/>
          <p:cNvSpPr txBox="1"/>
          <p:nvPr/>
        </p:nvSpPr>
        <p:spPr>
          <a:xfrm>
            <a:off x="1571604" y="5103674"/>
            <a:ext cx="6929486"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dirty="0" smtClean="0">
                <a:solidFill>
                  <a:schemeClr val="accent1">
                    <a:lumMod val="75000"/>
                  </a:schemeClr>
                </a:solidFill>
                <a:latin typeface="Agency FB" pitchFamily="34" charset="0"/>
              </a:rPr>
              <a:t>In Italy there is always an </a:t>
            </a:r>
            <a:r>
              <a:rPr lang="en-GB" dirty="0" err="1" smtClean="0">
                <a:solidFill>
                  <a:schemeClr val="accent1">
                    <a:lumMod val="75000"/>
                  </a:schemeClr>
                </a:solidFill>
                <a:latin typeface="Agency FB" pitchFamily="34" charset="0"/>
              </a:rPr>
              <a:t>embarassing</a:t>
            </a:r>
            <a:r>
              <a:rPr lang="en-GB" dirty="0" smtClean="0">
                <a:solidFill>
                  <a:schemeClr val="accent1">
                    <a:lumMod val="75000"/>
                  </a:schemeClr>
                </a:solidFill>
                <a:latin typeface="Agency FB" pitchFamily="34" charset="0"/>
              </a:rPr>
              <a:t> wealth of options in terms of bread: according to the area you're in, you find different varieties. It is common knowledge, though, that </a:t>
            </a:r>
            <a:r>
              <a:rPr lang="en-GB" b="1" dirty="0" smtClean="0">
                <a:solidFill>
                  <a:schemeClr val="accent1">
                    <a:lumMod val="75000"/>
                  </a:schemeClr>
                </a:solidFill>
                <a:latin typeface="Agency FB" pitchFamily="34" charset="0"/>
              </a:rPr>
              <a:t>the best Italian bread is to be found in Altamura, Apulia</a:t>
            </a:r>
            <a:r>
              <a:rPr lang="en-GB" dirty="0" smtClean="0">
                <a:solidFill>
                  <a:schemeClr val="accent1">
                    <a:lumMod val="75000"/>
                  </a:schemeClr>
                </a:solidFill>
                <a:latin typeface="Agency FB" pitchFamily="34" charset="0"/>
              </a:rPr>
              <a:t>.  Latin poet Horace, talking about this city, said:"their bread is exceeding fine, inasmuch that the weary </a:t>
            </a:r>
            <a:r>
              <a:rPr lang="en-GB" dirty="0" err="1" smtClean="0">
                <a:solidFill>
                  <a:schemeClr val="accent1">
                    <a:lumMod val="75000"/>
                  </a:schemeClr>
                </a:solidFill>
                <a:latin typeface="Agency FB" pitchFamily="34" charset="0"/>
              </a:rPr>
              <a:t>traveler</a:t>
            </a:r>
            <a:r>
              <a:rPr lang="en-GB" dirty="0" smtClean="0">
                <a:solidFill>
                  <a:schemeClr val="accent1">
                    <a:lumMod val="75000"/>
                  </a:schemeClr>
                </a:solidFill>
                <a:latin typeface="Agency FB" pitchFamily="34" charset="0"/>
              </a:rPr>
              <a:t> is used to carry it willingly on his shoulder". In 2003 "bread of Altamura" was granted PDO status within Europe.</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3</a:t>
            </a:r>
            <a:endParaRPr lang="it-IT" dirty="0"/>
          </a:p>
        </p:txBody>
      </p:sp>
      <p:pic>
        <p:nvPicPr>
          <p:cNvPr id="4" name="Segnaposto contenuto 3" descr="IMG_20161103_130045.jpg"/>
          <p:cNvPicPr>
            <a:picLocks noGrp="1" noChangeAspect="1"/>
          </p:cNvPicPr>
          <p:nvPr>
            <p:ph idx="1"/>
          </p:nvPr>
        </p:nvPicPr>
        <p:blipFill>
          <a:blip r:embed="rId2" cstate="print"/>
          <a:stretch>
            <a:fillRect/>
          </a:stretch>
        </p:blipFill>
        <p:spPr>
          <a:xfrm>
            <a:off x="3071802" y="1071546"/>
            <a:ext cx="3840480" cy="4500594"/>
          </a:xfrm>
        </p:spPr>
      </p:pic>
      <p:sp>
        <p:nvSpPr>
          <p:cNvPr id="5" name="CasellaDiTesto 4"/>
          <p:cNvSpPr txBox="1"/>
          <p:nvPr/>
        </p:nvSpPr>
        <p:spPr>
          <a:xfrm>
            <a:off x="1500166" y="5715016"/>
            <a:ext cx="678661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C</a:t>
            </a:r>
            <a:r>
              <a:rPr lang="en-US" b="1" dirty="0" smtClean="0">
                <a:solidFill>
                  <a:schemeClr val="accent1">
                    <a:lumMod val="75000"/>
                  </a:schemeClr>
                </a:solidFill>
                <a:latin typeface="Agency FB" pitchFamily="34" charset="0"/>
              </a:rPr>
              <a:t>hili peppers are believed to be aphrodisiac and to keep away bad luck. </a:t>
            </a:r>
            <a:r>
              <a:rPr lang="en-US" dirty="0" smtClean="0">
                <a:solidFill>
                  <a:schemeClr val="accent1">
                    <a:lumMod val="75000"/>
                  </a:schemeClr>
                </a:solidFill>
                <a:latin typeface="Agency FB" pitchFamily="34" charset="0"/>
              </a:rPr>
              <a:t>In </a:t>
            </a:r>
            <a:r>
              <a:rPr lang="en-US" dirty="0" smtClean="0">
                <a:solidFill>
                  <a:schemeClr val="accent1">
                    <a:lumMod val="75000"/>
                  </a:schemeClr>
                </a:solidFill>
                <a:latin typeface="Agency FB" pitchFamily="34" charset="0"/>
              </a:rPr>
              <a:t>Southern </a:t>
            </a:r>
            <a:r>
              <a:rPr lang="en-US" dirty="0" smtClean="0">
                <a:solidFill>
                  <a:schemeClr val="accent1">
                    <a:lumMod val="75000"/>
                  </a:schemeClr>
                </a:solidFill>
                <a:latin typeface="Agency FB" pitchFamily="34" charset="0"/>
              </a:rPr>
              <a:t>Italy it is not unusual for farmers to put a "plait of chili peppers" outside their homes.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48</a:t>
            </a:r>
            <a:endParaRPr lang="it-IT" dirty="0"/>
          </a:p>
        </p:txBody>
      </p:sp>
      <p:pic>
        <p:nvPicPr>
          <p:cNvPr id="4" name="Segnaposto contenuto 3" descr="IMG_20161218_035619.jpg"/>
          <p:cNvPicPr>
            <a:picLocks noGrp="1" noChangeAspect="1"/>
          </p:cNvPicPr>
          <p:nvPr>
            <p:ph idx="1"/>
          </p:nvPr>
        </p:nvPicPr>
        <p:blipFill>
          <a:blip r:embed="rId2" cstate="print"/>
          <a:stretch>
            <a:fillRect/>
          </a:stretch>
        </p:blipFill>
        <p:spPr>
          <a:xfrm>
            <a:off x="1571604" y="1500174"/>
            <a:ext cx="4267216" cy="4267216"/>
          </a:xfrm>
        </p:spPr>
      </p:pic>
      <p:sp>
        <p:nvSpPr>
          <p:cNvPr id="5" name="CasellaDiTesto 4"/>
          <p:cNvSpPr txBox="1"/>
          <p:nvPr/>
        </p:nvSpPr>
        <p:spPr>
          <a:xfrm>
            <a:off x="6357950" y="1357298"/>
            <a:ext cx="2357454" cy="452431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err="1" smtClean="0">
                <a:solidFill>
                  <a:schemeClr val="accent1">
                    <a:lumMod val="75000"/>
                  </a:schemeClr>
                </a:solidFill>
                <a:latin typeface="Agency FB" pitchFamily="34" charset="0"/>
              </a:rPr>
              <a:t>Sfogliatella</a:t>
            </a:r>
            <a:r>
              <a:rPr lang="en-GB" b="1" dirty="0" smtClean="0">
                <a:solidFill>
                  <a:schemeClr val="accent1">
                    <a:lumMod val="75000"/>
                  </a:schemeClr>
                </a:solidFill>
                <a:latin typeface="Agency FB" pitchFamily="34" charset="0"/>
              </a:rPr>
              <a:t> is undoubtedly the best gift Naples made to this world</a:t>
            </a:r>
            <a:r>
              <a:rPr lang="en-GB" dirty="0" smtClean="0">
                <a:solidFill>
                  <a:schemeClr val="accent1">
                    <a:lumMod val="75000"/>
                  </a:schemeClr>
                </a:solidFill>
                <a:latin typeface="Agency FB" pitchFamily="34" charset="0"/>
              </a:rPr>
              <a:t>. It’s a heavenly creation which name means “thin leaf/layer” and that was originally created by a nun in a convent. There are two kinds of this pastry: “</a:t>
            </a:r>
            <a:r>
              <a:rPr lang="en-GB" dirty="0" err="1" smtClean="0">
                <a:solidFill>
                  <a:schemeClr val="accent1">
                    <a:lumMod val="75000"/>
                  </a:schemeClr>
                </a:solidFill>
                <a:latin typeface="Agency FB" pitchFamily="34" charset="0"/>
              </a:rPr>
              <a:t>sfogliatella</a:t>
            </a:r>
            <a:r>
              <a:rPr lang="en-GB" dirty="0" smtClean="0">
                <a:solidFill>
                  <a:schemeClr val="accent1">
                    <a:lumMod val="75000"/>
                  </a:schemeClr>
                </a:solidFill>
                <a:latin typeface="Agency FB" pitchFamily="34" charset="0"/>
              </a:rPr>
              <a:t> </a:t>
            </a:r>
            <a:r>
              <a:rPr lang="en-GB" dirty="0" err="1" smtClean="0">
                <a:solidFill>
                  <a:schemeClr val="accent1">
                    <a:lumMod val="75000"/>
                  </a:schemeClr>
                </a:solidFill>
                <a:latin typeface="Agency FB" pitchFamily="34" charset="0"/>
              </a:rPr>
              <a:t>riccia</a:t>
            </a:r>
            <a:r>
              <a:rPr lang="en-GB" dirty="0" smtClean="0">
                <a:solidFill>
                  <a:schemeClr val="accent1">
                    <a:lumMod val="75000"/>
                  </a:schemeClr>
                </a:solidFill>
                <a:latin typeface="Agency FB" pitchFamily="34" charset="0"/>
              </a:rPr>
              <a:t>” (curly) and “</a:t>
            </a:r>
            <a:r>
              <a:rPr lang="en-GB" dirty="0" err="1" smtClean="0">
                <a:solidFill>
                  <a:schemeClr val="accent1">
                    <a:lumMod val="75000"/>
                  </a:schemeClr>
                </a:solidFill>
                <a:latin typeface="Agency FB" pitchFamily="34" charset="0"/>
              </a:rPr>
              <a:t>sfogliatella</a:t>
            </a:r>
            <a:r>
              <a:rPr lang="en-GB" dirty="0" smtClean="0">
                <a:solidFill>
                  <a:schemeClr val="accent1">
                    <a:lumMod val="75000"/>
                  </a:schemeClr>
                </a:solidFill>
                <a:latin typeface="Agency FB" pitchFamily="34" charset="0"/>
              </a:rPr>
              <a:t> </a:t>
            </a:r>
            <a:r>
              <a:rPr lang="en-GB" dirty="0" err="1" smtClean="0">
                <a:solidFill>
                  <a:schemeClr val="accent1">
                    <a:lumMod val="75000"/>
                  </a:schemeClr>
                </a:solidFill>
                <a:latin typeface="Agency FB" pitchFamily="34" charset="0"/>
              </a:rPr>
              <a:t>frolla</a:t>
            </a:r>
            <a:r>
              <a:rPr lang="en-GB" dirty="0" smtClean="0">
                <a:solidFill>
                  <a:schemeClr val="accent1">
                    <a:lumMod val="75000"/>
                  </a:schemeClr>
                </a:solidFill>
                <a:latin typeface="Agency FB" pitchFamily="34" charset="0"/>
              </a:rPr>
              <a:t>”. The one you can see in this photo is a variation of </a:t>
            </a:r>
            <a:r>
              <a:rPr lang="en-GB" dirty="0" err="1" smtClean="0">
                <a:solidFill>
                  <a:schemeClr val="accent1">
                    <a:lumMod val="75000"/>
                  </a:schemeClr>
                </a:solidFill>
                <a:latin typeface="Agency FB" pitchFamily="34" charset="0"/>
              </a:rPr>
              <a:t>sfogliatella</a:t>
            </a:r>
            <a:r>
              <a:rPr lang="en-GB" dirty="0" smtClean="0">
                <a:solidFill>
                  <a:schemeClr val="accent1">
                    <a:lumMod val="75000"/>
                  </a:schemeClr>
                </a:solidFill>
                <a:latin typeface="Agency FB" pitchFamily="34" charset="0"/>
              </a:rPr>
              <a:t> </a:t>
            </a:r>
            <a:r>
              <a:rPr lang="en-GB" dirty="0" err="1" smtClean="0">
                <a:solidFill>
                  <a:schemeClr val="accent1">
                    <a:lumMod val="75000"/>
                  </a:schemeClr>
                </a:solidFill>
                <a:latin typeface="Agency FB" pitchFamily="34" charset="0"/>
              </a:rPr>
              <a:t>riccia</a:t>
            </a:r>
            <a:r>
              <a:rPr lang="en-GB" dirty="0" smtClean="0">
                <a:solidFill>
                  <a:schemeClr val="accent1">
                    <a:lumMod val="75000"/>
                  </a:schemeClr>
                </a:solidFill>
                <a:latin typeface="Agency FB" pitchFamily="34" charset="0"/>
              </a:rPr>
              <a:t> called “lobster tail” which is filled with </a:t>
            </a:r>
            <a:r>
              <a:rPr lang="en-GB" dirty="0" err="1" smtClean="0">
                <a:solidFill>
                  <a:schemeClr val="accent1">
                    <a:lumMod val="75000"/>
                  </a:schemeClr>
                </a:solidFill>
                <a:latin typeface="Agency FB" pitchFamily="34" charset="0"/>
              </a:rPr>
              <a:t>french</a:t>
            </a:r>
            <a:r>
              <a:rPr lang="en-GB" dirty="0" smtClean="0">
                <a:solidFill>
                  <a:schemeClr val="accent1">
                    <a:lumMod val="75000"/>
                  </a:schemeClr>
                </a:solidFill>
                <a:latin typeface="Agency FB" pitchFamily="34" charset="0"/>
              </a:rPr>
              <a:t> cream. When in Naples, try it and then thank me forever. </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49</a:t>
            </a:r>
            <a:endParaRPr lang="it-IT" dirty="0"/>
          </a:p>
        </p:txBody>
      </p:sp>
      <p:pic>
        <p:nvPicPr>
          <p:cNvPr id="4" name="Segnaposto contenuto 3" descr="IMG_20161219_172945.jpg"/>
          <p:cNvPicPr>
            <a:picLocks noGrp="1" noChangeAspect="1"/>
          </p:cNvPicPr>
          <p:nvPr>
            <p:ph idx="1"/>
          </p:nvPr>
        </p:nvPicPr>
        <p:blipFill>
          <a:blip r:embed="rId2" cstate="print"/>
          <a:stretch>
            <a:fillRect/>
          </a:stretch>
        </p:blipFill>
        <p:spPr>
          <a:xfrm>
            <a:off x="1571604" y="1357298"/>
            <a:ext cx="3839692" cy="4800600"/>
          </a:xfrm>
        </p:spPr>
      </p:pic>
      <p:sp>
        <p:nvSpPr>
          <p:cNvPr id="5" name="CasellaDiTesto 4"/>
          <p:cNvSpPr txBox="1"/>
          <p:nvPr/>
        </p:nvSpPr>
        <p:spPr>
          <a:xfrm>
            <a:off x="5643570" y="1500174"/>
            <a:ext cx="3214710" cy="452431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Autonomous Province of South Tyrol is a peculiar area in Northern Italy. </a:t>
            </a:r>
            <a:r>
              <a:rPr lang="en-US" dirty="0" smtClean="0">
                <a:solidFill>
                  <a:schemeClr val="accent1">
                    <a:lumMod val="75000"/>
                  </a:schemeClr>
                </a:solidFill>
                <a:latin typeface="Agency FB" pitchFamily="34" charset="0"/>
              </a:rPr>
              <a:t>It's populated by people who belong to three different ethnic groups: the German, the Italian and the </a:t>
            </a:r>
            <a:r>
              <a:rPr lang="en-US" dirty="0" err="1" smtClean="0">
                <a:solidFill>
                  <a:schemeClr val="accent1">
                    <a:lumMod val="75000"/>
                  </a:schemeClr>
                </a:solidFill>
                <a:latin typeface="Agency FB" pitchFamily="34" charset="0"/>
              </a:rPr>
              <a:t>Ladin</a:t>
            </a:r>
            <a:r>
              <a:rPr lang="en-US" dirty="0" smtClean="0">
                <a:solidFill>
                  <a:schemeClr val="accent1">
                    <a:lumMod val="75000"/>
                  </a:schemeClr>
                </a:solidFill>
                <a:latin typeface="Agency FB" pitchFamily="34" charset="0"/>
              </a:rPr>
              <a:t> ones. Cities and place names must be indicated both in German and Italian language and the region is granted with a high level of self-government. They can retain a very large part of their taxes and they even have legislative powers concerning health, education, work and transport system.</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In this </a:t>
            </a:r>
            <a:r>
              <a:rPr lang="en-US" dirty="0" err="1" smtClean="0">
                <a:solidFill>
                  <a:schemeClr val="accent1">
                    <a:lumMod val="75000"/>
                  </a:schemeClr>
                </a:solidFill>
                <a:latin typeface="Agency FB" pitchFamily="34" charset="0"/>
              </a:rPr>
              <a:t>pic</a:t>
            </a:r>
            <a:r>
              <a:rPr lang="en-US" dirty="0" smtClean="0">
                <a:solidFill>
                  <a:schemeClr val="accent1">
                    <a:lumMod val="75000"/>
                  </a:schemeClr>
                </a:solidFill>
                <a:latin typeface="Agency FB" pitchFamily="34" charset="0"/>
              </a:rPr>
              <a:t> there's a view of </a:t>
            </a:r>
            <a:r>
              <a:rPr lang="en-US" dirty="0" err="1" smtClean="0">
                <a:solidFill>
                  <a:schemeClr val="accent1">
                    <a:lumMod val="75000"/>
                  </a:schemeClr>
                </a:solidFill>
                <a:latin typeface="Agency FB" pitchFamily="34" charset="0"/>
              </a:rPr>
              <a:t>Brixen</a:t>
            </a:r>
            <a:r>
              <a:rPr lang="en-US" dirty="0" smtClean="0">
                <a:solidFill>
                  <a:schemeClr val="accent1">
                    <a:lumMod val="75000"/>
                  </a:schemeClr>
                </a:solidFill>
                <a:latin typeface="Agency FB" pitchFamily="34" charset="0"/>
              </a:rPr>
              <a:t> / </a:t>
            </a:r>
            <a:r>
              <a:rPr lang="en-US" dirty="0" err="1" smtClean="0">
                <a:solidFill>
                  <a:schemeClr val="accent1">
                    <a:lumMod val="75000"/>
                  </a:schemeClr>
                </a:solidFill>
                <a:latin typeface="Agency FB" pitchFamily="34" charset="0"/>
              </a:rPr>
              <a:t>Bressanone</a:t>
            </a:r>
            <a:r>
              <a:rPr lang="en-US" dirty="0" smtClean="0">
                <a:solidFill>
                  <a:schemeClr val="accent1">
                    <a:lumMod val="75000"/>
                  </a:schemeClr>
                </a:solidFill>
                <a:latin typeface="Agency FB" pitchFamily="34" charset="0"/>
              </a:rPr>
              <a:t>, the third largest city of South Tyrol.</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50</a:t>
            </a:r>
            <a:endParaRPr lang="it-IT" dirty="0"/>
          </a:p>
        </p:txBody>
      </p:sp>
      <p:pic>
        <p:nvPicPr>
          <p:cNvPr id="4" name="Segnaposto contenuto 3" descr="IMG_20161220_153432.jpg"/>
          <p:cNvPicPr>
            <a:picLocks noGrp="1" noChangeAspect="1"/>
          </p:cNvPicPr>
          <p:nvPr>
            <p:ph idx="1"/>
          </p:nvPr>
        </p:nvPicPr>
        <p:blipFill>
          <a:blip r:embed="rId2" cstate="print"/>
          <a:stretch>
            <a:fillRect/>
          </a:stretch>
        </p:blipFill>
        <p:spPr>
          <a:xfrm>
            <a:off x="2571736" y="1142984"/>
            <a:ext cx="5331243" cy="3876798"/>
          </a:xfrm>
        </p:spPr>
      </p:pic>
      <p:sp>
        <p:nvSpPr>
          <p:cNvPr id="5" name="CasellaDiTesto 4"/>
          <p:cNvSpPr txBox="1"/>
          <p:nvPr/>
        </p:nvSpPr>
        <p:spPr>
          <a:xfrm>
            <a:off x="1214414" y="5103674"/>
            <a:ext cx="742955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Today I wanted to celebrate the completion of the first half of my challenge by providing you </a:t>
            </a:r>
            <a:r>
              <a:rPr lang="en-US" b="1" dirty="0" smtClean="0">
                <a:solidFill>
                  <a:schemeClr val="accent1">
                    <a:lumMod val="75000"/>
                  </a:schemeClr>
                </a:solidFill>
                <a:latin typeface="Agency FB" pitchFamily="34" charset="0"/>
              </a:rPr>
              <a:t>with the most famous incipit of Italian Literature: the beginning of </a:t>
            </a:r>
            <a:r>
              <a:rPr lang="en-US" b="1" dirty="0" err="1" smtClean="0">
                <a:solidFill>
                  <a:schemeClr val="accent1">
                    <a:lumMod val="75000"/>
                  </a:schemeClr>
                </a:solidFill>
                <a:latin typeface="Agency FB" pitchFamily="34" charset="0"/>
              </a:rPr>
              <a:t>Divina</a:t>
            </a:r>
            <a:r>
              <a:rPr lang="en-US" b="1" dirty="0" smtClean="0">
                <a:solidFill>
                  <a:schemeClr val="accent1">
                    <a:lumMod val="75000"/>
                  </a:schemeClr>
                </a:solidFill>
                <a:latin typeface="Agency FB" pitchFamily="34" charset="0"/>
              </a:rPr>
              <a:t> Commedia by Dante.</a:t>
            </a:r>
            <a:r>
              <a:rPr lang="en-US" dirty="0" smtClean="0">
                <a:solidFill>
                  <a:schemeClr val="accent1">
                    <a:lumMod val="75000"/>
                  </a:schemeClr>
                </a:solidFill>
                <a:latin typeface="Agency FB" pitchFamily="34" charset="0"/>
              </a:rPr>
              <a:t> I chose it, because Dante wrote that he was midway upon his journey and so I thought it was appropriate for this occasion  (he referred to the "journey of life", though!) </a:t>
            </a:r>
            <a:r>
              <a:rPr lang="en-US" dirty="0" err="1" smtClean="0">
                <a:solidFill>
                  <a:schemeClr val="accent1">
                    <a:lumMod val="75000"/>
                  </a:schemeClr>
                </a:solidFill>
                <a:latin typeface="Agency FB" pitchFamily="34" charset="0"/>
              </a:rPr>
              <a:t>Divina</a:t>
            </a:r>
            <a:r>
              <a:rPr lang="en-US" dirty="0" smtClean="0">
                <a:solidFill>
                  <a:schemeClr val="accent1">
                    <a:lumMod val="75000"/>
                  </a:schemeClr>
                </a:solidFill>
                <a:latin typeface="Agency FB" pitchFamily="34" charset="0"/>
              </a:rPr>
              <a:t> Commedia (Divine Comedy) is considered the most important work of Italian Literature. 📖 It represents the poet's vision of the afterlife and it is divided in three parts:  hell, purgatory and  heaven.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51</a:t>
            </a:r>
            <a:endParaRPr lang="it-IT" dirty="0"/>
          </a:p>
        </p:txBody>
      </p:sp>
      <p:pic>
        <p:nvPicPr>
          <p:cNvPr id="4" name="Segnaposto contenuto 3" descr="IMG_20161221_050100.jpg"/>
          <p:cNvPicPr>
            <a:picLocks noGrp="1" noChangeAspect="1"/>
          </p:cNvPicPr>
          <p:nvPr>
            <p:ph idx="1"/>
          </p:nvPr>
        </p:nvPicPr>
        <p:blipFill>
          <a:blip r:embed="rId2" cstate="print"/>
          <a:stretch>
            <a:fillRect/>
          </a:stretch>
        </p:blipFill>
        <p:spPr>
          <a:xfrm>
            <a:off x="1571604" y="1500174"/>
            <a:ext cx="3838580" cy="4800600"/>
          </a:xfrm>
        </p:spPr>
      </p:pic>
      <p:sp>
        <p:nvSpPr>
          <p:cNvPr id="5" name="CasellaDiTesto 4"/>
          <p:cNvSpPr txBox="1"/>
          <p:nvPr/>
        </p:nvSpPr>
        <p:spPr>
          <a:xfrm>
            <a:off x="5643570" y="1000108"/>
            <a:ext cx="3143272"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err="1" smtClean="0">
                <a:solidFill>
                  <a:schemeClr val="accent1">
                    <a:lumMod val="75000"/>
                  </a:schemeClr>
                </a:solidFill>
                <a:latin typeface="Agency FB" pitchFamily="34" charset="0"/>
              </a:rPr>
              <a:t>Presepe</a:t>
            </a:r>
            <a:r>
              <a:rPr lang="en-GB" b="1" dirty="0" smtClean="0">
                <a:solidFill>
                  <a:schemeClr val="accent1">
                    <a:lumMod val="75000"/>
                  </a:schemeClr>
                </a:solidFill>
                <a:latin typeface="Agency FB" pitchFamily="34" charset="0"/>
              </a:rPr>
              <a:t> is the reproduction of the scene of Jesus' nativity </a:t>
            </a:r>
            <a:r>
              <a:rPr lang="en-GB" dirty="0" smtClean="0">
                <a:solidFill>
                  <a:schemeClr val="accent1">
                    <a:lumMod val="75000"/>
                  </a:schemeClr>
                </a:solidFill>
                <a:latin typeface="Agency FB" pitchFamily="34" charset="0"/>
              </a:rPr>
              <a:t>which happened in peculiar circumstances (according to the tradition, while on voyage, Jesus' parents were refused a room from various "hotels" and they had to find shelter in a cave when her mother was about to give birth). 👪</a:t>
            </a:r>
            <a:br>
              <a:rPr lang="en-GB" dirty="0" smtClean="0">
                <a:solidFill>
                  <a:schemeClr val="accent1">
                    <a:lumMod val="75000"/>
                  </a:schemeClr>
                </a:solidFill>
                <a:latin typeface="Agency FB" pitchFamily="34" charset="0"/>
              </a:rPr>
            </a:br>
            <a:r>
              <a:rPr lang="en-GB" dirty="0" err="1" smtClean="0">
                <a:solidFill>
                  <a:schemeClr val="accent1">
                    <a:lumMod val="75000"/>
                  </a:schemeClr>
                </a:solidFill>
                <a:latin typeface="Agency FB" pitchFamily="34" charset="0"/>
              </a:rPr>
              <a:t>Presepe</a:t>
            </a:r>
            <a:r>
              <a:rPr lang="en-GB" dirty="0" smtClean="0">
                <a:solidFill>
                  <a:schemeClr val="accent1">
                    <a:lumMod val="75000"/>
                  </a:schemeClr>
                </a:solidFill>
                <a:latin typeface="Agency FB" pitchFamily="34" charset="0"/>
              </a:rPr>
              <a:t> can have various forms:</a:t>
            </a:r>
          </a:p>
          <a:p>
            <a:r>
              <a:rPr lang="en-GB" dirty="0" smtClean="0">
                <a:solidFill>
                  <a:schemeClr val="accent1">
                    <a:lumMod val="75000"/>
                  </a:schemeClr>
                </a:solidFill>
                <a:latin typeface="Agency FB" pitchFamily="34" charset="0"/>
              </a:rPr>
              <a:t> ❇ there's the so-called "</a:t>
            </a:r>
            <a:r>
              <a:rPr lang="en-GB" dirty="0" err="1" smtClean="0">
                <a:solidFill>
                  <a:schemeClr val="accent1">
                    <a:lumMod val="75000"/>
                  </a:schemeClr>
                </a:solidFill>
                <a:latin typeface="Agency FB" pitchFamily="34" charset="0"/>
              </a:rPr>
              <a:t>presepe</a:t>
            </a:r>
            <a:r>
              <a:rPr lang="en-GB" dirty="0" smtClean="0">
                <a:solidFill>
                  <a:schemeClr val="accent1">
                    <a:lumMod val="75000"/>
                  </a:schemeClr>
                </a:solidFill>
                <a:latin typeface="Agency FB" pitchFamily="34" charset="0"/>
              </a:rPr>
              <a:t> </a:t>
            </a:r>
            <a:r>
              <a:rPr lang="en-GB" dirty="0" err="1" smtClean="0">
                <a:solidFill>
                  <a:schemeClr val="accent1">
                    <a:lumMod val="75000"/>
                  </a:schemeClr>
                </a:solidFill>
                <a:latin typeface="Agency FB" pitchFamily="34" charset="0"/>
              </a:rPr>
              <a:t>vivente</a:t>
            </a:r>
            <a:r>
              <a:rPr lang="en-GB" dirty="0" smtClean="0">
                <a:solidFill>
                  <a:schemeClr val="accent1">
                    <a:lumMod val="75000"/>
                  </a:schemeClr>
                </a:solidFill>
                <a:latin typeface="Agency FB" pitchFamily="34" charset="0"/>
              </a:rPr>
              <a:t>", where real people re-enact the scene;</a:t>
            </a:r>
            <a:br>
              <a:rPr lang="en-GB" dirty="0" smtClean="0">
                <a:solidFill>
                  <a:schemeClr val="accent1">
                    <a:lumMod val="75000"/>
                  </a:schemeClr>
                </a:solidFill>
                <a:latin typeface="Agency FB" pitchFamily="34" charset="0"/>
              </a:rPr>
            </a:br>
            <a:r>
              <a:rPr lang="en-GB" dirty="0" smtClean="0">
                <a:solidFill>
                  <a:schemeClr val="accent1">
                    <a:lumMod val="75000"/>
                  </a:schemeClr>
                </a:solidFill>
                <a:latin typeface="Agency FB" pitchFamily="34" charset="0"/>
              </a:rPr>
              <a:t>❇they use human-size statues to set up a big </a:t>
            </a:r>
            <a:r>
              <a:rPr lang="en-GB" dirty="0" err="1" smtClean="0">
                <a:solidFill>
                  <a:schemeClr val="accent1">
                    <a:lumMod val="75000"/>
                  </a:schemeClr>
                </a:solidFill>
                <a:latin typeface="Agency FB" pitchFamily="34" charset="0"/>
              </a:rPr>
              <a:t>presepe</a:t>
            </a:r>
            <a:r>
              <a:rPr lang="en-GB" dirty="0" smtClean="0">
                <a:solidFill>
                  <a:schemeClr val="accent1">
                    <a:lumMod val="75000"/>
                  </a:schemeClr>
                </a:solidFill>
                <a:latin typeface="Agency FB" pitchFamily="34" charset="0"/>
              </a:rPr>
              <a:t> in piazzas;</a:t>
            </a:r>
            <a:br>
              <a:rPr lang="en-GB" dirty="0" smtClean="0">
                <a:solidFill>
                  <a:schemeClr val="accent1">
                    <a:lumMod val="75000"/>
                  </a:schemeClr>
                </a:solidFill>
                <a:latin typeface="Agency FB" pitchFamily="34" charset="0"/>
              </a:rPr>
            </a:br>
            <a:r>
              <a:rPr lang="en-GB" dirty="0" smtClean="0">
                <a:solidFill>
                  <a:schemeClr val="accent1">
                    <a:lumMod val="75000"/>
                  </a:schemeClr>
                </a:solidFill>
                <a:latin typeface="Agency FB" pitchFamily="34" charset="0"/>
              </a:rPr>
              <a:t>❇ in normal homes, families build a </a:t>
            </a:r>
            <a:r>
              <a:rPr lang="en-GB" dirty="0" err="1" smtClean="0">
                <a:solidFill>
                  <a:schemeClr val="accent1">
                    <a:lumMod val="75000"/>
                  </a:schemeClr>
                </a:solidFill>
                <a:latin typeface="Agency FB" pitchFamily="34" charset="0"/>
              </a:rPr>
              <a:t>presepe</a:t>
            </a:r>
            <a:r>
              <a:rPr lang="en-GB" dirty="0" smtClean="0">
                <a:solidFill>
                  <a:schemeClr val="accent1">
                    <a:lumMod val="75000"/>
                  </a:schemeClr>
                </a:solidFill>
                <a:latin typeface="Agency FB" pitchFamily="34" charset="0"/>
              </a:rPr>
              <a:t> of small dimensions with little statuettes. </a:t>
            </a:r>
            <a:r>
              <a:rPr lang="en-GB" b="1" dirty="0" smtClean="0">
                <a:solidFill>
                  <a:schemeClr val="accent1">
                    <a:lumMod val="75000"/>
                  </a:schemeClr>
                </a:solidFill>
                <a:latin typeface="Agency FB" pitchFamily="34" charset="0"/>
              </a:rPr>
              <a:t>When setting up a </a:t>
            </a:r>
            <a:r>
              <a:rPr lang="en-GB" b="1" dirty="0" err="1" smtClean="0">
                <a:solidFill>
                  <a:schemeClr val="accent1">
                    <a:lumMod val="75000"/>
                  </a:schemeClr>
                </a:solidFill>
                <a:latin typeface="Agency FB" pitchFamily="34" charset="0"/>
              </a:rPr>
              <a:t>presepe</a:t>
            </a:r>
            <a:r>
              <a:rPr lang="en-GB" b="1" dirty="0" smtClean="0">
                <a:solidFill>
                  <a:schemeClr val="accent1">
                    <a:lumMod val="75000"/>
                  </a:schemeClr>
                </a:solidFill>
                <a:latin typeface="Agency FB" pitchFamily="34" charset="0"/>
              </a:rPr>
              <a:t> you leave baby </a:t>
            </a:r>
            <a:r>
              <a:rPr lang="en-GB" b="1" dirty="0" err="1" smtClean="0">
                <a:solidFill>
                  <a:schemeClr val="accent1">
                    <a:lumMod val="75000"/>
                  </a:schemeClr>
                </a:solidFill>
                <a:latin typeface="Agency FB" pitchFamily="34" charset="0"/>
              </a:rPr>
              <a:t>Jesus'place</a:t>
            </a:r>
            <a:r>
              <a:rPr lang="en-GB" b="1" dirty="0" smtClean="0">
                <a:solidFill>
                  <a:schemeClr val="accent1">
                    <a:lumMod val="75000"/>
                  </a:schemeClr>
                </a:solidFill>
                <a:latin typeface="Agency FB" pitchFamily="34" charset="0"/>
              </a:rPr>
              <a:t> vacant until the 25th Dec.</a:t>
            </a:r>
            <a:r>
              <a:rPr lang="en-GB" dirty="0" smtClean="0">
                <a:solidFill>
                  <a:schemeClr val="accent1">
                    <a:lumMod val="75000"/>
                  </a:schemeClr>
                </a:solidFill>
                <a:latin typeface="Agency FB" pitchFamily="34" charset="0"/>
              </a:rPr>
              <a:t> [In the </a:t>
            </a:r>
            <a:r>
              <a:rPr lang="en-GB" dirty="0" err="1" smtClean="0">
                <a:solidFill>
                  <a:schemeClr val="accent1">
                    <a:lumMod val="75000"/>
                  </a:schemeClr>
                </a:solidFill>
                <a:latin typeface="Agency FB" pitchFamily="34" charset="0"/>
              </a:rPr>
              <a:t>pic</a:t>
            </a:r>
            <a:r>
              <a:rPr lang="en-GB" dirty="0" smtClean="0">
                <a:solidFill>
                  <a:schemeClr val="accent1">
                    <a:lumMod val="75000"/>
                  </a:schemeClr>
                </a:solidFill>
                <a:latin typeface="Agency FB" pitchFamily="34" charset="0"/>
              </a:rPr>
              <a:t> a baby Jesus].</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52</a:t>
            </a:r>
            <a:endParaRPr lang="it-IT" dirty="0"/>
          </a:p>
        </p:txBody>
      </p:sp>
      <p:pic>
        <p:nvPicPr>
          <p:cNvPr id="4" name="Segnaposto contenuto 3" descr="IMG_20161222_025133.jpg"/>
          <p:cNvPicPr>
            <a:picLocks noGrp="1" noChangeAspect="1"/>
          </p:cNvPicPr>
          <p:nvPr>
            <p:ph idx="1"/>
          </p:nvPr>
        </p:nvPicPr>
        <p:blipFill>
          <a:blip r:embed="rId2" cstate="print"/>
          <a:stretch>
            <a:fillRect/>
          </a:stretch>
        </p:blipFill>
        <p:spPr>
          <a:xfrm>
            <a:off x="1500166" y="1428736"/>
            <a:ext cx="3838943" cy="4800600"/>
          </a:xfrm>
        </p:spPr>
      </p:pic>
      <p:sp>
        <p:nvSpPr>
          <p:cNvPr id="5" name="CasellaDiTesto 4"/>
          <p:cNvSpPr txBox="1"/>
          <p:nvPr/>
        </p:nvSpPr>
        <p:spPr>
          <a:xfrm>
            <a:off x="5715008" y="1214422"/>
            <a:ext cx="3143272" cy="507831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Among the most hilarious souvenirs that you can find in Italy </a:t>
            </a:r>
            <a:r>
              <a:rPr lang="en-US" dirty="0" smtClean="0">
                <a:solidFill>
                  <a:schemeClr val="accent1">
                    <a:lumMod val="75000"/>
                  </a:schemeClr>
                </a:solidFill>
                <a:latin typeface="Agency FB" pitchFamily="34" charset="0"/>
              </a:rPr>
              <a:t>-apart from silly magnets with a breast of Juliet (Verona) and with the nether regions of the David (Florence) - </a:t>
            </a:r>
            <a:r>
              <a:rPr lang="en-US" b="1" dirty="0" smtClean="0">
                <a:solidFill>
                  <a:schemeClr val="accent1">
                    <a:lumMod val="75000"/>
                  </a:schemeClr>
                </a:solidFill>
                <a:latin typeface="Agency FB" pitchFamily="34" charset="0"/>
              </a:rPr>
              <a:t>there is the infamous can that contains "air of Naples". </a:t>
            </a: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Apparently it all started like a joke: after WWII </a:t>
            </a:r>
            <a:r>
              <a:rPr lang="en-US" dirty="0" err="1" smtClean="0">
                <a:solidFill>
                  <a:schemeClr val="accent1">
                    <a:lumMod val="75000"/>
                  </a:schemeClr>
                </a:solidFill>
                <a:latin typeface="Agency FB" pitchFamily="34" charset="0"/>
              </a:rPr>
              <a:t>Gennaro</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Ciaravolo</a:t>
            </a:r>
            <a:r>
              <a:rPr lang="en-US" dirty="0" smtClean="0">
                <a:solidFill>
                  <a:schemeClr val="accent1">
                    <a:lumMod val="75000"/>
                  </a:schemeClr>
                </a:solidFill>
                <a:latin typeface="Agency FB" pitchFamily="34" charset="0"/>
              </a:rPr>
              <a:t>, a man from Naples, started to claim that he had sold cans of "air of Naples" to American soldiers. The legend soon spread around and, even if that was not true, nowadays you can find those cans in shops around Naples for real!!</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[In the </a:t>
            </a:r>
            <a:r>
              <a:rPr lang="en-US" dirty="0" err="1" smtClean="0">
                <a:solidFill>
                  <a:schemeClr val="accent1">
                    <a:lumMod val="75000"/>
                  </a:schemeClr>
                </a:solidFill>
                <a:latin typeface="Agency FB" pitchFamily="34" charset="0"/>
              </a:rPr>
              <a:t>pic</a:t>
            </a:r>
            <a:r>
              <a:rPr lang="en-US" dirty="0" smtClean="0">
                <a:solidFill>
                  <a:schemeClr val="accent1">
                    <a:lumMod val="75000"/>
                  </a:schemeClr>
                </a:solidFill>
                <a:latin typeface="Agency FB" pitchFamily="34" charset="0"/>
              </a:rPr>
              <a:t>, an innocent </a:t>
            </a:r>
            <a:r>
              <a:rPr lang="en-US" dirty="0" err="1" smtClean="0">
                <a:solidFill>
                  <a:schemeClr val="accent1">
                    <a:lumMod val="75000"/>
                  </a:schemeClr>
                </a:solidFill>
                <a:latin typeface="Agency FB" pitchFamily="34" charset="0"/>
              </a:rPr>
              <a:t>trullo</a:t>
            </a:r>
            <a:r>
              <a:rPr lang="en-US" dirty="0" smtClean="0">
                <a:solidFill>
                  <a:schemeClr val="accent1">
                    <a:lumMod val="75000"/>
                  </a:schemeClr>
                </a:solidFill>
                <a:latin typeface="Agency FB" pitchFamily="34" charset="0"/>
              </a:rPr>
              <a:t> from </a:t>
            </a:r>
            <a:r>
              <a:rPr lang="en-US" dirty="0" err="1" smtClean="0">
                <a:solidFill>
                  <a:schemeClr val="accent1">
                    <a:lumMod val="75000"/>
                  </a:schemeClr>
                </a:solidFill>
                <a:latin typeface="Agency FB" pitchFamily="34" charset="0"/>
              </a:rPr>
              <a:t>Alberobello</a:t>
            </a:r>
            <a:r>
              <a:rPr lang="en-US" dirty="0" smtClean="0">
                <a:solidFill>
                  <a:schemeClr val="accent1">
                    <a:lumMod val="75000"/>
                  </a:schemeClr>
                </a:solidFill>
                <a:latin typeface="Agency FB" pitchFamily="34" charset="0"/>
              </a:rPr>
              <a:t>, coz you know, I've never felt like buying cans of air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53</a:t>
            </a:r>
            <a:endParaRPr lang="it-IT" dirty="0"/>
          </a:p>
        </p:txBody>
      </p:sp>
      <p:pic>
        <p:nvPicPr>
          <p:cNvPr id="4" name="Segnaposto contenuto 3" descr="IMG_20161223_151557.jpg"/>
          <p:cNvPicPr>
            <a:picLocks noGrp="1" noChangeAspect="1"/>
          </p:cNvPicPr>
          <p:nvPr>
            <p:ph idx="1"/>
          </p:nvPr>
        </p:nvPicPr>
        <p:blipFill>
          <a:blip r:embed="rId2" cstate="print"/>
          <a:stretch>
            <a:fillRect/>
          </a:stretch>
        </p:blipFill>
        <p:spPr>
          <a:xfrm>
            <a:off x="2000232" y="1428736"/>
            <a:ext cx="5994420" cy="3795506"/>
          </a:xfrm>
        </p:spPr>
      </p:pic>
      <p:sp>
        <p:nvSpPr>
          <p:cNvPr id="5" name="CasellaDiTesto 4"/>
          <p:cNvSpPr txBox="1"/>
          <p:nvPr/>
        </p:nvSpPr>
        <p:spPr>
          <a:xfrm>
            <a:off x="1357290" y="5500702"/>
            <a:ext cx="728667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typical Italian breakfast consists of </a:t>
            </a:r>
            <a:r>
              <a:rPr lang="en-US" b="1" dirty="0" err="1" smtClean="0">
                <a:solidFill>
                  <a:schemeClr val="accent1">
                    <a:lumMod val="75000"/>
                  </a:schemeClr>
                </a:solidFill>
                <a:latin typeface="Agency FB" pitchFamily="34" charset="0"/>
              </a:rPr>
              <a:t>cornetto</a:t>
            </a:r>
            <a:r>
              <a:rPr lang="en-US" b="1" dirty="0" smtClean="0">
                <a:solidFill>
                  <a:schemeClr val="accent1">
                    <a:lumMod val="75000"/>
                  </a:schemeClr>
                </a:solidFill>
                <a:latin typeface="Agency FB" pitchFamily="34" charset="0"/>
              </a:rPr>
              <a:t> and cappuccino (or espresso )</a:t>
            </a:r>
            <a:r>
              <a:rPr lang="en-US" dirty="0" smtClean="0">
                <a:solidFill>
                  <a:schemeClr val="accent1">
                    <a:lumMod val="75000"/>
                  </a:schemeClr>
                </a:solidFill>
                <a:latin typeface="Agency FB" pitchFamily="34" charset="0"/>
              </a:rPr>
              <a:t>☕🍩. As a general rule it is always a simple "sweet breakfast" made of caffeine and a dose of glucose. According to a lot of experts, it is actually not a bad idea to ingest sugary stuff in the morning, as you have all the day to assimilate it. Better in the morning than in other parts of the day.</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54</a:t>
            </a:r>
            <a:endParaRPr lang="it-IT" dirty="0"/>
          </a:p>
        </p:txBody>
      </p:sp>
      <p:pic>
        <p:nvPicPr>
          <p:cNvPr id="4" name="Segnaposto contenuto 3" descr="IMG_20161224_142742.jpg"/>
          <p:cNvPicPr>
            <a:picLocks noGrp="1" noChangeAspect="1"/>
          </p:cNvPicPr>
          <p:nvPr>
            <p:ph idx="1"/>
          </p:nvPr>
        </p:nvPicPr>
        <p:blipFill>
          <a:blip r:embed="rId2"/>
          <a:stretch>
            <a:fillRect/>
          </a:stretch>
        </p:blipFill>
        <p:spPr>
          <a:xfrm>
            <a:off x="2571736" y="1285860"/>
            <a:ext cx="4872640" cy="3655624"/>
          </a:xfrm>
        </p:spPr>
      </p:pic>
      <p:sp>
        <p:nvSpPr>
          <p:cNvPr id="5" name="CasellaDiTesto 4"/>
          <p:cNvSpPr txBox="1"/>
          <p:nvPr/>
        </p:nvSpPr>
        <p:spPr>
          <a:xfrm>
            <a:off x="1500166" y="5143512"/>
            <a:ext cx="7072362"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solidFill>
                  <a:schemeClr val="accent1">
                    <a:lumMod val="75000"/>
                  </a:schemeClr>
                </a:solidFill>
                <a:latin typeface="Agency FB" pitchFamily="34" charset="0"/>
              </a:rPr>
              <a:t>Christmas in Italy is little about gifts and much more about (guess what) food</a:t>
            </a:r>
            <a:r>
              <a:rPr lang="en-GB" dirty="0" smtClean="0">
                <a:solidFill>
                  <a:schemeClr val="accent1">
                    <a:lumMod val="75000"/>
                  </a:schemeClr>
                </a:solidFill>
                <a:latin typeface="Agency FB" pitchFamily="34" charset="0"/>
              </a:rPr>
              <a:t>.  The traditions change according to the specific Italian area we are talking about. Lots of people celebrate Christmas Eve with a fantastic dinner, whereas others are more focused on the lunch of the 25th (like in my corner of Italy). In Naples, for example, people like to celebrate Christmas Eve with a rich dinner with fish specialities.</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55</a:t>
            </a:r>
            <a:endParaRPr lang="it-IT" dirty="0"/>
          </a:p>
        </p:txBody>
      </p:sp>
      <p:pic>
        <p:nvPicPr>
          <p:cNvPr id="4" name="Segnaposto contenuto 3" descr="IMG_20161225_021812.jpg"/>
          <p:cNvPicPr>
            <a:picLocks noGrp="1" noChangeAspect="1"/>
          </p:cNvPicPr>
          <p:nvPr>
            <p:ph idx="1"/>
          </p:nvPr>
        </p:nvPicPr>
        <p:blipFill>
          <a:blip r:embed="rId2" cstate="print"/>
          <a:stretch>
            <a:fillRect/>
          </a:stretch>
        </p:blipFill>
        <p:spPr>
          <a:xfrm>
            <a:off x="2928926" y="1428736"/>
            <a:ext cx="4656141" cy="3575476"/>
          </a:xfrm>
        </p:spPr>
      </p:pic>
      <p:sp>
        <p:nvSpPr>
          <p:cNvPr id="5" name="CasellaDiTesto 4"/>
          <p:cNvSpPr txBox="1"/>
          <p:nvPr/>
        </p:nvSpPr>
        <p:spPr>
          <a:xfrm>
            <a:off x="1857356" y="5357826"/>
            <a:ext cx="657229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According to the word-of-mouth, </a:t>
            </a:r>
            <a:r>
              <a:rPr lang="en-US" b="1" dirty="0" err="1" smtClean="0">
                <a:solidFill>
                  <a:schemeClr val="accent1">
                    <a:lumMod val="75000"/>
                  </a:schemeClr>
                </a:solidFill>
                <a:latin typeface="Agency FB" pitchFamily="34" charset="0"/>
              </a:rPr>
              <a:t>presepe</a:t>
            </a:r>
            <a:r>
              <a:rPr lang="en-US" b="1" dirty="0" smtClean="0">
                <a:solidFill>
                  <a:schemeClr val="accent1">
                    <a:lumMod val="75000"/>
                  </a:schemeClr>
                </a:solidFill>
                <a:latin typeface="Agency FB" pitchFamily="34" charset="0"/>
              </a:rPr>
              <a:t> was officially invented by </a:t>
            </a:r>
            <a:r>
              <a:rPr lang="en-US" b="1" dirty="0" err="1" smtClean="0">
                <a:solidFill>
                  <a:schemeClr val="accent1">
                    <a:lumMod val="75000"/>
                  </a:schemeClr>
                </a:solidFill>
                <a:latin typeface="Agency FB" pitchFamily="34" charset="0"/>
              </a:rPr>
              <a:t>St.Francis</a:t>
            </a:r>
            <a:r>
              <a:rPr lang="en-US" b="1" dirty="0" smtClean="0">
                <a:solidFill>
                  <a:schemeClr val="accent1">
                    <a:lumMod val="75000"/>
                  </a:schemeClr>
                </a:solidFill>
                <a:latin typeface="Agency FB" pitchFamily="34" charset="0"/>
              </a:rPr>
              <a:t>, the patron saint of Italy</a:t>
            </a:r>
            <a:r>
              <a:rPr lang="en-US" dirty="0" smtClean="0">
                <a:solidFill>
                  <a:schemeClr val="accent1">
                    <a:lumMod val="75000"/>
                  </a:schemeClr>
                </a:solidFill>
                <a:latin typeface="Agency FB" pitchFamily="34" charset="0"/>
              </a:rPr>
              <a:t>, who introduced for the first time a "</a:t>
            </a:r>
            <a:r>
              <a:rPr lang="en-US" dirty="0" err="1" smtClean="0">
                <a:solidFill>
                  <a:schemeClr val="accent1">
                    <a:lumMod val="75000"/>
                  </a:schemeClr>
                </a:solidFill>
                <a:latin typeface="Agency FB" pitchFamily="34" charset="0"/>
              </a:rPr>
              <a:t>presepe</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vivente</a:t>
            </a:r>
            <a:r>
              <a:rPr lang="en-US" dirty="0" smtClean="0">
                <a:solidFill>
                  <a:schemeClr val="accent1">
                    <a:lumMod val="75000"/>
                  </a:schemeClr>
                </a:solidFill>
                <a:latin typeface="Agency FB" pitchFamily="34" charset="0"/>
              </a:rPr>
              <a:t>" (a living </a:t>
            </a:r>
            <a:r>
              <a:rPr lang="en-US" dirty="0" err="1" smtClean="0">
                <a:solidFill>
                  <a:schemeClr val="accent1">
                    <a:lumMod val="75000"/>
                  </a:schemeClr>
                </a:solidFill>
                <a:latin typeface="Agency FB" pitchFamily="34" charset="0"/>
              </a:rPr>
              <a:t>presepe</a:t>
            </a:r>
            <a:r>
              <a:rPr lang="en-US" dirty="0" smtClean="0">
                <a:solidFill>
                  <a:schemeClr val="accent1">
                    <a:lumMod val="75000"/>
                  </a:schemeClr>
                </a:solidFill>
                <a:latin typeface="Agency FB" pitchFamily="34" charset="0"/>
              </a:rPr>
              <a:t>, with real people re-enacting the Nativity).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56</a:t>
            </a:r>
            <a:endParaRPr lang="it-IT" dirty="0"/>
          </a:p>
        </p:txBody>
      </p:sp>
      <p:pic>
        <p:nvPicPr>
          <p:cNvPr id="4" name="Segnaposto contenuto 3" descr="IMG_20161226_192300.jpg"/>
          <p:cNvPicPr>
            <a:picLocks noGrp="1" noChangeAspect="1"/>
          </p:cNvPicPr>
          <p:nvPr>
            <p:ph idx="1"/>
          </p:nvPr>
        </p:nvPicPr>
        <p:blipFill>
          <a:blip r:embed="rId2" cstate="print"/>
          <a:stretch>
            <a:fillRect/>
          </a:stretch>
        </p:blipFill>
        <p:spPr>
          <a:xfrm>
            <a:off x="1142976" y="1428736"/>
            <a:ext cx="4800600" cy="4800600"/>
          </a:xfrm>
        </p:spPr>
      </p:pic>
      <p:sp>
        <p:nvSpPr>
          <p:cNvPr id="5" name="CasellaDiTesto 4"/>
          <p:cNvSpPr txBox="1"/>
          <p:nvPr/>
        </p:nvSpPr>
        <p:spPr>
          <a:xfrm>
            <a:off x="6000760" y="3143248"/>
            <a:ext cx="2857520"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first who discovered that the rings inside the trunk correspond with the years of the tree was Leonardo </a:t>
            </a:r>
            <a:r>
              <a:rPr lang="en-US" b="1" dirty="0" err="1" smtClean="0">
                <a:solidFill>
                  <a:schemeClr val="accent1">
                    <a:lumMod val="75000"/>
                  </a:schemeClr>
                </a:solidFill>
                <a:latin typeface="Agency FB" pitchFamily="34" charset="0"/>
              </a:rPr>
              <a:t>da</a:t>
            </a:r>
            <a:r>
              <a:rPr lang="en-US" b="1" dirty="0" smtClean="0">
                <a:solidFill>
                  <a:schemeClr val="accent1">
                    <a:lumMod val="75000"/>
                  </a:schemeClr>
                </a:solidFill>
                <a:latin typeface="Agency FB" pitchFamily="34" charset="0"/>
              </a:rPr>
              <a:t> Vinci. 🌳🌲</a:t>
            </a:r>
            <a:endParaRPr lang="en-US" b="1"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57</a:t>
            </a:r>
            <a:endParaRPr lang="it-IT" dirty="0"/>
          </a:p>
        </p:txBody>
      </p:sp>
      <p:pic>
        <p:nvPicPr>
          <p:cNvPr id="4" name="Segnaposto contenuto 3" descr="IMG_20161227_161610.jpg"/>
          <p:cNvPicPr>
            <a:picLocks noGrp="1" noChangeAspect="1"/>
          </p:cNvPicPr>
          <p:nvPr>
            <p:ph idx="1"/>
          </p:nvPr>
        </p:nvPicPr>
        <p:blipFill>
          <a:blip r:embed="rId2" cstate="print"/>
          <a:stretch>
            <a:fillRect/>
          </a:stretch>
        </p:blipFill>
        <p:spPr>
          <a:xfrm>
            <a:off x="2928926" y="1142984"/>
            <a:ext cx="4873641" cy="3655231"/>
          </a:xfrm>
        </p:spPr>
      </p:pic>
      <p:sp>
        <p:nvSpPr>
          <p:cNvPr id="5" name="CasellaDiTesto 4"/>
          <p:cNvSpPr txBox="1"/>
          <p:nvPr/>
        </p:nvSpPr>
        <p:spPr>
          <a:xfrm>
            <a:off x="1357290" y="4826675"/>
            <a:ext cx="7429552"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Dolomites and Small Dolomites are mountain chains in Northern Italy </a:t>
            </a:r>
            <a:r>
              <a:rPr lang="en-US" dirty="0" smtClean="0">
                <a:solidFill>
                  <a:schemeClr val="accent1">
                    <a:lumMod val="75000"/>
                  </a:schemeClr>
                </a:solidFill>
                <a:latin typeface="Agency FB" pitchFamily="34" charset="0"/>
              </a:rPr>
              <a:t>formed by </a:t>
            </a:r>
            <a:r>
              <a:rPr lang="en-US" dirty="0" err="1" smtClean="0">
                <a:solidFill>
                  <a:schemeClr val="accent1">
                    <a:lumMod val="75000"/>
                  </a:schemeClr>
                </a:solidFill>
                <a:latin typeface="Agency FB" pitchFamily="34" charset="0"/>
              </a:rPr>
              <a:t>dolomitic</a:t>
            </a:r>
            <a:r>
              <a:rPr lang="en-US" dirty="0" smtClean="0">
                <a:solidFill>
                  <a:schemeClr val="accent1">
                    <a:lumMod val="75000"/>
                  </a:schemeClr>
                </a:solidFill>
                <a:latin typeface="Agency FB" pitchFamily="34" charset="0"/>
              </a:rPr>
              <a:t> rock.</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Some interesting facts about Dolomites:</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Because of the characteristics of the rocks, they are also known as "Pale Mountains";</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They were the frontline between the Italian and Austro-Hungarian armies during WW1;</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In 2009 Dolomites were declared UNESCO World Heritage Site;</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Sunrise and sunset are the most beautiful time frames for these mountains, as they reflect the light and they become red</a:t>
            </a:r>
            <a:r>
              <a:rPr lang="en-US" b="1" dirty="0" smtClean="0">
                <a:solidFill>
                  <a:schemeClr val="accent1">
                    <a:lumMod val="75000"/>
                  </a:schemeClr>
                </a:solidFill>
              </a:rPr>
              <a:t>.</a:t>
            </a:r>
            <a:endParaRPr lang="en-US" b="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4</a:t>
            </a:r>
            <a:endParaRPr lang="it-IT" dirty="0"/>
          </a:p>
        </p:txBody>
      </p:sp>
      <p:pic>
        <p:nvPicPr>
          <p:cNvPr id="4" name="Segnaposto contenuto 3" descr="IMG_20161104_161948.jpg"/>
          <p:cNvPicPr>
            <a:picLocks noGrp="1" noChangeAspect="1"/>
          </p:cNvPicPr>
          <p:nvPr>
            <p:ph idx="1"/>
          </p:nvPr>
        </p:nvPicPr>
        <p:blipFill>
          <a:blip r:embed="rId2" cstate="print"/>
          <a:stretch>
            <a:fillRect/>
          </a:stretch>
        </p:blipFill>
        <p:spPr>
          <a:xfrm>
            <a:off x="3286116" y="1214422"/>
            <a:ext cx="3481398" cy="3481398"/>
          </a:xfrm>
        </p:spPr>
      </p:pic>
      <p:sp>
        <p:nvSpPr>
          <p:cNvPr id="5" name="CasellaDiTesto 4"/>
          <p:cNvSpPr txBox="1"/>
          <p:nvPr/>
        </p:nvSpPr>
        <p:spPr>
          <a:xfrm>
            <a:off x="1643042" y="4826675"/>
            <a:ext cx="6429420"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T</a:t>
            </a:r>
            <a:r>
              <a:rPr lang="en-US" b="1" dirty="0" smtClean="0">
                <a:solidFill>
                  <a:schemeClr val="accent1">
                    <a:lumMod val="75000"/>
                  </a:schemeClr>
                </a:solidFill>
                <a:latin typeface="Agency FB" pitchFamily="34" charset="0"/>
              </a:rPr>
              <a:t>he 4th November is officially the Day of the Armed Forces in Italy.  </a:t>
            </a:r>
            <a:r>
              <a:rPr lang="en-US" dirty="0" smtClean="0">
                <a:solidFill>
                  <a:schemeClr val="accent1">
                    <a:lumMod val="75000"/>
                  </a:schemeClr>
                </a:solidFill>
                <a:latin typeface="Agency FB" pitchFamily="34" charset="0"/>
              </a:rPr>
              <a:t>You won't see many flags around the country, though, as it is basically only used to celebrate </a:t>
            </a:r>
            <a:r>
              <a:rPr lang="en-US" dirty="0" err="1" smtClean="0">
                <a:solidFill>
                  <a:schemeClr val="accent1">
                    <a:lumMod val="75000"/>
                  </a:schemeClr>
                </a:solidFill>
                <a:latin typeface="Agency FB" pitchFamily="34" charset="0"/>
              </a:rPr>
              <a:t>gli</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Azzurri</a:t>
            </a:r>
            <a:r>
              <a:rPr lang="en-US" dirty="0" smtClean="0">
                <a:solidFill>
                  <a:schemeClr val="accent1">
                    <a:lumMod val="75000"/>
                  </a:schemeClr>
                </a:solidFill>
                <a:latin typeface="Agency FB" pitchFamily="34" charset="0"/>
              </a:rPr>
              <a:t>, our National Football Team.</a:t>
            </a:r>
            <a:br>
              <a:rPr lang="en-US" dirty="0" smtClean="0">
                <a:solidFill>
                  <a:schemeClr val="accent1">
                    <a:lumMod val="75000"/>
                  </a:schemeClr>
                </a:solidFill>
                <a:latin typeface="Agency FB" pitchFamily="34" charset="0"/>
              </a:rPr>
            </a:br>
            <a:r>
              <a:rPr lang="en-US" b="1" dirty="0" smtClean="0">
                <a:solidFill>
                  <a:schemeClr val="accent1">
                    <a:lumMod val="75000"/>
                  </a:schemeClr>
                </a:solidFill>
                <a:latin typeface="Agency FB" pitchFamily="34" charset="0"/>
              </a:rPr>
              <a:t>The Italian flag </a:t>
            </a:r>
            <a:r>
              <a:rPr lang="en-US" dirty="0" smtClean="0">
                <a:solidFill>
                  <a:schemeClr val="accent1">
                    <a:lumMod val="75000"/>
                  </a:schemeClr>
                </a:solidFill>
                <a:latin typeface="Agency FB" pitchFamily="34" charset="0"/>
              </a:rPr>
              <a:t>was inspired by the French one and a specific meaning for each </a:t>
            </a:r>
            <a:r>
              <a:rPr lang="en-US" dirty="0" err="1" smtClean="0">
                <a:solidFill>
                  <a:schemeClr val="accent1">
                    <a:lumMod val="75000"/>
                  </a:schemeClr>
                </a:solidFill>
                <a:latin typeface="Agency FB" pitchFamily="34" charset="0"/>
              </a:rPr>
              <a:t>colour</a:t>
            </a:r>
            <a:r>
              <a:rPr lang="en-US" dirty="0" smtClean="0">
                <a:solidFill>
                  <a:schemeClr val="accent1">
                    <a:lumMod val="75000"/>
                  </a:schemeClr>
                </a:solidFill>
                <a:latin typeface="Agency FB" pitchFamily="34" charset="0"/>
              </a:rPr>
              <a:t> was attributed only in a second moment. GREEN for hope, WHITE for faith,  RED for love.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58</a:t>
            </a:r>
            <a:endParaRPr lang="it-IT" dirty="0"/>
          </a:p>
        </p:txBody>
      </p:sp>
      <p:pic>
        <p:nvPicPr>
          <p:cNvPr id="4" name="Segnaposto contenuto 3" descr="IMG_20161228_163419.jpg"/>
          <p:cNvPicPr>
            <a:picLocks noGrp="1" noChangeAspect="1"/>
          </p:cNvPicPr>
          <p:nvPr>
            <p:ph idx="1"/>
          </p:nvPr>
        </p:nvPicPr>
        <p:blipFill>
          <a:blip r:embed="rId2" cstate="print"/>
          <a:stretch>
            <a:fillRect/>
          </a:stretch>
        </p:blipFill>
        <p:spPr>
          <a:xfrm>
            <a:off x="1571604" y="1428736"/>
            <a:ext cx="3840480" cy="4800600"/>
          </a:xfrm>
        </p:spPr>
      </p:pic>
      <p:sp>
        <p:nvSpPr>
          <p:cNvPr id="5" name="CasellaDiTesto 4"/>
          <p:cNvSpPr txBox="1"/>
          <p:nvPr/>
        </p:nvSpPr>
        <p:spPr>
          <a:xfrm>
            <a:off x="5643570" y="3214686"/>
            <a:ext cx="3214710"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In Italian detective novels are indicated with the name of "</a:t>
            </a:r>
            <a:r>
              <a:rPr lang="en-US" b="1" dirty="0" err="1" smtClean="0">
                <a:solidFill>
                  <a:schemeClr val="accent1">
                    <a:lumMod val="75000"/>
                  </a:schemeClr>
                </a:solidFill>
                <a:latin typeface="Agency FB" pitchFamily="34" charset="0"/>
              </a:rPr>
              <a:t>romanzi</a:t>
            </a:r>
            <a:r>
              <a:rPr lang="en-US" b="1" dirty="0" smtClean="0">
                <a:solidFill>
                  <a:schemeClr val="accent1">
                    <a:lumMod val="75000"/>
                  </a:schemeClr>
                </a:solidFill>
                <a:latin typeface="Agency FB" pitchFamily="34" charset="0"/>
              </a:rPr>
              <a:t> </a:t>
            </a:r>
            <a:r>
              <a:rPr lang="en-US" b="1" dirty="0" err="1" smtClean="0">
                <a:solidFill>
                  <a:schemeClr val="accent1">
                    <a:lumMod val="75000"/>
                  </a:schemeClr>
                </a:solidFill>
                <a:latin typeface="Agency FB" pitchFamily="34" charset="0"/>
              </a:rPr>
              <a:t>gialli</a:t>
            </a:r>
            <a:r>
              <a:rPr lang="en-US" b="1" dirty="0" smtClean="0">
                <a:solidFill>
                  <a:schemeClr val="accent1">
                    <a:lumMod val="75000"/>
                  </a:schemeClr>
                </a:solidFill>
                <a:latin typeface="Agency FB" pitchFamily="34" charset="0"/>
              </a:rPr>
              <a:t>" </a:t>
            </a:r>
            <a:r>
              <a:rPr lang="en-US" dirty="0" smtClean="0">
                <a:solidFill>
                  <a:schemeClr val="accent1">
                    <a:lumMod val="75000"/>
                  </a:schemeClr>
                </a:solidFill>
                <a:latin typeface="Agency FB" pitchFamily="34" charset="0"/>
              </a:rPr>
              <a:t>(yellow novels), as a famous publishing house used to print this kind of books with yellow covers.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59</a:t>
            </a:r>
            <a:endParaRPr lang="it-IT" dirty="0"/>
          </a:p>
        </p:txBody>
      </p:sp>
      <p:pic>
        <p:nvPicPr>
          <p:cNvPr id="4" name="Segnaposto contenuto 3" descr="IMG_20161229_163513.jpg"/>
          <p:cNvPicPr>
            <a:picLocks noGrp="1" noChangeAspect="1"/>
          </p:cNvPicPr>
          <p:nvPr>
            <p:ph idx="1"/>
          </p:nvPr>
        </p:nvPicPr>
        <p:blipFill>
          <a:blip r:embed="rId2" cstate="print"/>
          <a:stretch>
            <a:fillRect/>
          </a:stretch>
        </p:blipFill>
        <p:spPr>
          <a:xfrm>
            <a:off x="1500166" y="1500174"/>
            <a:ext cx="4036208" cy="4800600"/>
          </a:xfrm>
        </p:spPr>
      </p:pic>
      <p:sp>
        <p:nvSpPr>
          <p:cNvPr id="5" name="CasellaDiTesto 4"/>
          <p:cNvSpPr txBox="1"/>
          <p:nvPr/>
        </p:nvSpPr>
        <p:spPr>
          <a:xfrm>
            <a:off x="5715008" y="3071810"/>
            <a:ext cx="3214710"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Jeans</a:t>
            </a:r>
            <a:r>
              <a:rPr lang="en-US" dirty="0" smtClean="0">
                <a:solidFill>
                  <a:schemeClr val="accent1">
                    <a:lumMod val="75000"/>
                  </a:schemeClr>
                </a:solidFill>
                <a:latin typeface="Agency FB" pitchFamily="34" charset="0"/>
              </a:rPr>
              <a:t> are often believed an American invention, but, even though they were patented in the USA, they </a:t>
            </a:r>
            <a:r>
              <a:rPr lang="en-US" b="1" dirty="0" smtClean="0">
                <a:solidFill>
                  <a:schemeClr val="accent1">
                    <a:lumMod val="75000"/>
                  </a:schemeClr>
                </a:solidFill>
                <a:latin typeface="Agency FB" pitchFamily="34" charset="0"/>
              </a:rPr>
              <a:t>actually come from Genoa, Italy</a:t>
            </a:r>
            <a:r>
              <a:rPr lang="en-US" dirty="0" smtClean="0">
                <a:solidFill>
                  <a:schemeClr val="accent1">
                    <a:lumMod val="75000"/>
                  </a:schemeClr>
                </a:solidFill>
                <a:latin typeface="Agency FB" pitchFamily="34" charset="0"/>
              </a:rPr>
              <a:t>. They were often used by Genoese sailors.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60</a:t>
            </a:r>
            <a:endParaRPr lang="it-IT" dirty="0"/>
          </a:p>
        </p:txBody>
      </p:sp>
      <p:pic>
        <p:nvPicPr>
          <p:cNvPr id="4" name="Segnaposto contenuto 3" descr="IMG_20161230_213416.jpg"/>
          <p:cNvPicPr>
            <a:picLocks noGrp="1" noChangeAspect="1"/>
          </p:cNvPicPr>
          <p:nvPr>
            <p:ph idx="1"/>
          </p:nvPr>
        </p:nvPicPr>
        <p:blipFill>
          <a:blip r:embed="rId2" cstate="print"/>
          <a:stretch>
            <a:fillRect/>
          </a:stretch>
        </p:blipFill>
        <p:spPr>
          <a:xfrm>
            <a:off x="3071802" y="1428736"/>
            <a:ext cx="4456727" cy="3843197"/>
          </a:xfrm>
        </p:spPr>
      </p:pic>
      <p:sp>
        <p:nvSpPr>
          <p:cNvPr id="5" name="CasellaDiTesto 4"/>
          <p:cNvSpPr txBox="1"/>
          <p:nvPr/>
        </p:nvSpPr>
        <p:spPr>
          <a:xfrm>
            <a:off x="2071670" y="5715016"/>
            <a:ext cx="607223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In Italy the butterfly is a symbol of fickleness: for this reason </a:t>
            </a:r>
            <a:r>
              <a:rPr lang="en-US" b="1" dirty="0" smtClean="0">
                <a:solidFill>
                  <a:schemeClr val="accent1">
                    <a:lumMod val="75000"/>
                  </a:schemeClr>
                </a:solidFill>
                <a:latin typeface="Agency FB" pitchFamily="34" charset="0"/>
              </a:rPr>
              <a:t>a man who is fickle in love is indicated as "</a:t>
            </a:r>
            <a:r>
              <a:rPr lang="en-US" b="1" dirty="0" err="1" smtClean="0">
                <a:solidFill>
                  <a:schemeClr val="accent1">
                    <a:lumMod val="75000"/>
                  </a:schemeClr>
                </a:solidFill>
                <a:latin typeface="Agency FB" pitchFamily="34" charset="0"/>
              </a:rPr>
              <a:t>farfallone</a:t>
            </a:r>
            <a:r>
              <a:rPr lang="en-US" b="1" dirty="0" smtClean="0">
                <a:solidFill>
                  <a:schemeClr val="accent1">
                    <a:lumMod val="75000"/>
                  </a:schemeClr>
                </a:solidFill>
                <a:latin typeface="Agency FB" pitchFamily="34" charset="0"/>
              </a:rPr>
              <a:t>", which means "big butterfly“.</a:t>
            </a:r>
            <a:endParaRPr lang="en-US" b="1"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61</a:t>
            </a:r>
            <a:endParaRPr lang="it-IT" dirty="0"/>
          </a:p>
        </p:txBody>
      </p:sp>
      <p:pic>
        <p:nvPicPr>
          <p:cNvPr id="4" name="Segnaposto contenuto 3" descr="IMG_20161231_143541.jpg"/>
          <p:cNvPicPr>
            <a:picLocks noGrp="1" noChangeAspect="1"/>
          </p:cNvPicPr>
          <p:nvPr>
            <p:ph idx="1"/>
          </p:nvPr>
        </p:nvPicPr>
        <p:blipFill>
          <a:blip r:embed="rId2" cstate="print"/>
          <a:stretch>
            <a:fillRect/>
          </a:stretch>
        </p:blipFill>
        <p:spPr>
          <a:xfrm>
            <a:off x="1571604" y="1428736"/>
            <a:ext cx="3840480" cy="4800600"/>
          </a:xfrm>
        </p:spPr>
      </p:pic>
      <p:sp>
        <p:nvSpPr>
          <p:cNvPr id="5" name="CasellaDiTesto 4"/>
          <p:cNvSpPr txBox="1"/>
          <p:nvPr/>
        </p:nvSpPr>
        <p:spPr>
          <a:xfrm>
            <a:off x="5572132" y="2643182"/>
            <a:ext cx="3357586" cy="286232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Italians are almost required to eat certain food for the dinner of New Year's Eve as it is considered propitiatory for the following year</a:t>
            </a:r>
            <a:r>
              <a:rPr lang="en-US" dirty="0" smtClean="0">
                <a:solidFill>
                  <a:schemeClr val="accent1">
                    <a:lumMod val="75000"/>
                  </a:schemeClr>
                </a:solidFill>
                <a:latin typeface="Agency FB" pitchFamily="34" charset="0"/>
              </a:rPr>
              <a:t>. In particular:</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grapes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cotechino</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lentils.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Grapes and lentils are supposed to bring money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62</a:t>
            </a:r>
            <a:endParaRPr lang="it-IT" dirty="0"/>
          </a:p>
        </p:txBody>
      </p:sp>
      <p:pic>
        <p:nvPicPr>
          <p:cNvPr id="4" name="Segnaposto contenuto 3" descr="IMG_20170101_125743.jpg"/>
          <p:cNvPicPr>
            <a:picLocks noGrp="1" noChangeAspect="1"/>
          </p:cNvPicPr>
          <p:nvPr>
            <p:ph idx="1"/>
          </p:nvPr>
        </p:nvPicPr>
        <p:blipFill>
          <a:blip r:embed="rId2" cstate="print"/>
          <a:stretch>
            <a:fillRect/>
          </a:stretch>
        </p:blipFill>
        <p:spPr>
          <a:xfrm>
            <a:off x="1500166" y="1571612"/>
            <a:ext cx="3987823" cy="4429156"/>
          </a:xfrm>
        </p:spPr>
      </p:pic>
      <p:sp>
        <p:nvSpPr>
          <p:cNvPr id="5" name="CasellaDiTesto 4"/>
          <p:cNvSpPr txBox="1"/>
          <p:nvPr/>
        </p:nvSpPr>
        <p:spPr>
          <a:xfrm>
            <a:off x="5786446" y="2928934"/>
            <a:ext cx="314327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Rivers in Italy are short</a:t>
            </a:r>
            <a:r>
              <a:rPr lang="en-US" dirty="0" smtClean="0">
                <a:solidFill>
                  <a:schemeClr val="accent1">
                    <a:lumMod val="75000"/>
                  </a:schemeClr>
                </a:solidFill>
                <a:latin typeface="Agency FB" pitchFamily="34" charset="0"/>
              </a:rPr>
              <a:t>, as mountains and seas are generally nearby and, as a consequence, also the head and the mouth of the rivers.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The longest river in Italy is Po, which is 652 km (405 mi).</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63</a:t>
            </a:r>
            <a:endParaRPr lang="it-IT" dirty="0"/>
          </a:p>
        </p:txBody>
      </p:sp>
      <p:pic>
        <p:nvPicPr>
          <p:cNvPr id="4" name="Segnaposto contenuto 3" descr="IMG_20170102_214109.jpg"/>
          <p:cNvPicPr>
            <a:picLocks noGrp="1" noChangeAspect="1"/>
          </p:cNvPicPr>
          <p:nvPr>
            <p:ph idx="1"/>
          </p:nvPr>
        </p:nvPicPr>
        <p:blipFill>
          <a:blip r:embed="rId2" cstate="print"/>
          <a:stretch>
            <a:fillRect/>
          </a:stretch>
        </p:blipFill>
        <p:spPr>
          <a:xfrm>
            <a:off x="1500166" y="1428736"/>
            <a:ext cx="3841465" cy="4800600"/>
          </a:xfrm>
        </p:spPr>
      </p:pic>
      <p:sp>
        <p:nvSpPr>
          <p:cNvPr id="5" name="CasellaDiTesto 4"/>
          <p:cNvSpPr txBox="1"/>
          <p:nvPr/>
        </p:nvSpPr>
        <p:spPr>
          <a:xfrm>
            <a:off x="5643570" y="3071810"/>
            <a:ext cx="307183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According to the data of Caritas</a:t>
            </a:r>
            <a:r>
              <a:rPr lang="en-US" b="1" dirty="0" smtClean="0">
                <a:solidFill>
                  <a:schemeClr val="accent1">
                    <a:lumMod val="75000"/>
                  </a:schemeClr>
                </a:solidFill>
                <a:latin typeface="Agency FB" pitchFamily="34" charset="0"/>
              </a:rPr>
              <a:t>, in Italy the people who live below the poverty line are mainly those who are under 35 </a:t>
            </a:r>
            <a:r>
              <a:rPr lang="en-US" dirty="0" smtClean="0">
                <a:solidFill>
                  <a:schemeClr val="accent1">
                    <a:lumMod val="75000"/>
                  </a:schemeClr>
                </a:solidFill>
                <a:latin typeface="Agency FB" pitchFamily="34" charset="0"/>
              </a:rPr>
              <a:t>(10,2%).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64</a:t>
            </a:r>
            <a:endParaRPr lang="it-IT" dirty="0"/>
          </a:p>
        </p:txBody>
      </p:sp>
      <p:pic>
        <p:nvPicPr>
          <p:cNvPr id="4" name="Segnaposto contenuto 3" descr="IMG_20170103_141133_749.jpg"/>
          <p:cNvPicPr>
            <a:picLocks noGrp="1" noChangeAspect="1"/>
          </p:cNvPicPr>
          <p:nvPr>
            <p:ph idx="1"/>
          </p:nvPr>
        </p:nvPicPr>
        <p:blipFill>
          <a:blip r:embed="rId2" cstate="print"/>
          <a:stretch>
            <a:fillRect/>
          </a:stretch>
        </p:blipFill>
        <p:spPr>
          <a:xfrm>
            <a:off x="1500166" y="1571612"/>
            <a:ext cx="4500594" cy="4500594"/>
          </a:xfrm>
        </p:spPr>
      </p:pic>
      <p:sp>
        <p:nvSpPr>
          <p:cNvPr id="5" name="CasellaDiTesto 4"/>
          <p:cNvSpPr txBox="1"/>
          <p:nvPr/>
        </p:nvSpPr>
        <p:spPr>
          <a:xfrm>
            <a:off x="6215074" y="1214422"/>
            <a:ext cx="2500330" cy="535531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There is some controversy about this topic, but according to several people, </a:t>
            </a:r>
            <a:r>
              <a:rPr lang="en-US" b="1" dirty="0" smtClean="0">
                <a:solidFill>
                  <a:schemeClr val="accent1">
                    <a:lumMod val="75000"/>
                  </a:schemeClr>
                </a:solidFill>
                <a:latin typeface="Agency FB" pitchFamily="34" charset="0"/>
              </a:rPr>
              <a:t>Fascist architecture was the last architectural "movement" in Italy.</a:t>
            </a:r>
            <a:r>
              <a:rPr lang="en-US" dirty="0" smtClean="0">
                <a:solidFill>
                  <a:schemeClr val="accent1">
                    <a:lumMod val="75000"/>
                  </a:schemeClr>
                </a:solidFill>
                <a:latin typeface="Agency FB" pitchFamily="34" charset="0"/>
              </a:rPr>
              <a:t> 🏢 During the Fascist era, the style was quite austere with elements that reminded the classical era, like the eagle and the Roman fasces (see the picture on the left) and few decorative elements like low relief and statues (on the right an allegory of the "</a:t>
            </a:r>
            <a:r>
              <a:rPr lang="en-US" dirty="0" err="1" smtClean="0">
                <a:solidFill>
                  <a:schemeClr val="accent1">
                    <a:lumMod val="75000"/>
                  </a:schemeClr>
                </a:solidFill>
                <a:latin typeface="Agency FB" pitchFamily="34" charset="0"/>
              </a:rPr>
              <a:t>vapour</a:t>
            </a:r>
            <a:r>
              <a:rPr lang="en-US" dirty="0" smtClean="0">
                <a:solidFill>
                  <a:schemeClr val="accent1">
                    <a:lumMod val="75000"/>
                  </a:schemeClr>
                </a:solidFill>
                <a:latin typeface="Agency FB" pitchFamily="34" charset="0"/>
              </a:rPr>
              <a:t>" outside the train station of Bolzano). You can see Fascist architecture mainly in post offices, stations and courthouses.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65</a:t>
            </a:r>
            <a:endParaRPr lang="it-IT" dirty="0"/>
          </a:p>
        </p:txBody>
      </p:sp>
      <p:pic>
        <p:nvPicPr>
          <p:cNvPr id="4" name="Segnaposto contenuto 3" descr="IMG_20170104_002023_024.jpg"/>
          <p:cNvPicPr>
            <a:picLocks noGrp="1" noChangeAspect="1"/>
          </p:cNvPicPr>
          <p:nvPr>
            <p:ph idx="1"/>
          </p:nvPr>
        </p:nvPicPr>
        <p:blipFill>
          <a:blip r:embed="rId2" cstate="print"/>
          <a:stretch>
            <a:fillRect/>
          </a:stretch>
        </p:blipFill>
        <p:spPr>
          <a:xfrm>
            <a:off x="1571604" y="1428736"/>
            <a:ext cx="3840480" cy="4800600"/>
          </a:xfrm>
        </p:spPr>
      </p:pic>
      <p:sp>
        <p:nvSpPr>
          <p:cNvPr id="5" name="CasellaDiTesto 4"/>
          <p:cNvSpPr txBox="1"/>
          <p:nvPr/>
        </p:nvSpPr>
        <p:spPr>
          <a:xfrm>
            <a:off x="5715008" y="2714620"/>
            <a:ext cx="3000396"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Italy is the major European producer of shoes </a:t>
            </a:r>
            <a:r>
              <a:rPr lang="en-US" dirty="0" smtClean="0">
                <a:solidFill>
                  <a:schemeClr val="accent1">
                    <a:lumMod val="75000"/>
                  </a:schemeClr>
                </a:solidFill>
                <a:latin typeface="Agency FB" pitchFamily="34" charset="0"/>
              </a:rPr>
              <a:t>👠👢 Shoes that are made in Italy are generally known for their high quality and great design.  This kind of industry is mainly located in Le Marche region, Central Italy.</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66</a:t>
            </a:r>
            <a:endParaRPr lang="it-IT" dirty="0"/>
          </a:p>
        </p:txBody>
      </p:sp>
      <p:pic>
        <p:nvPicPr>
          <p:cNvPr id="4" name="Segnaposto contenuto 3" descr="IMG_20170105_174145_837.jpg"/>
          <p:cNvPicPr>
            <a:picLocks noGrp="1" noChangeAspect="1"/>
          </p:cNvPicPr>
          <p:nvPr>
            <p:ph idx="1"/>
          </p:nvPr>
        </p:nvPicPr>
        <p:blipFill>
          <a:blip r:embed="rId2" cstate="print"/>
          <a:stretch>
            <a:fillRect/>
          </a:stretch>
        </p:blipFill>
        <p:spPr>
          <a:xfrm>
            <a:off x="3143240" y="1071546"/>
            <a:ext cx="4532908" cy="3712026"/>
          </a:xfrm>
        </p:spPr>
      </p:pic>
      <p:sp>
        <p:nvSpPr>
          <p:cNvPr id="5" name="CasellaDiTesto 4"/>
          <p:cNvSpPr txBox="1"/>
          <p:nvPr/>
        </p:nvSpPr>
        <p:spPr>
          <a:xfrm>
            <a:off x="1571604" y="4826675"/>
            <a:ext cx="6858048" cy="203132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err="1" smtClean="0">
                <a:solidFill>
                  <a:schemeClr val="accent1">
                    <a:lumMod val="75000"/>
                  </a:schemeClr>
                </a:solidFill>
                <a:latin typeface="Agency FB" pitchFamily="34" charset="0"/>
              </a:rPr>
              <a:t>Sampietrini</a:t>
            </a:r>
            <a:r>
              <a:rPr lang="en-US" dirty="0" smtClean="0">
                <a:solidFill>
                  <a:schemeClr val="accent1">
                    <a:lumMod val="75000"/>
                  </a:schemeClr>
                </a:solidFill>
                <a:latin typeface="Agency FB" pitchFamily="34" charset="0"/>
              </a:rPr>
              <a:t> (literally "small </a:t>
            </a:r>
            <a:r>
              <a:rPr lang="en-US" dirty="0" err="1" smtClean="0">
                <a:solidFill>
                  <a:schemeClr val="accent1">
                    <a:lumMod val="75000"/>
                  </a:schemeClr>
                </a:solidFill>
                <a:latin typeface="Agency FB" pitchFamily="34" charset="0"/>
              </a:rPr>
              <a:t>St.Peters</a:t>
            </a:r>
            <a:r>
              <a:rPr lang="en-US" dirty="0" smtClean="0">
                <a:solidFill>
                  <a:schemeClr val="accent1">
                    <a:lumMod val="75000"/>
                  </a:schemeClr>
                </a:solidFill>
                <a:latin typeface="Agency FB" pitchFamily="34" charset="0"/>
              </a:rPr>
              <a:t>"?) </a:t>
            </a:r>
            <a:r>
              <a:rPr lang="en-US" b="1" dirty="0" smtClean="0">
                <a:solidFill>
                  <a:schemeClr val="accent1">
                    <a:lumMod val="75000"/>
                  </a:schemeClr>
                </a:solidFill>
                <a:latin typeface="Agency FB" pitchFamily="34" charset="0"/>
              </a:rPr>
              <a:t>form a kind of pavement that you find in historical city centers in Italy</a:t>
            </a:r>
            <a:r>
              <a:rPr lang="en-US" dirty="0" smtClean="0">
                <a:solidFill>
                  <a:schemeClr val="accent1">
                    <a:lumMod val="75000"/>
                  </a:schemeClr>
                </a:solidFill>
                <a:latin typeface="Agency FB" pitchFamily="34" charset="0"/>
              </a:rPr>
              <a:t>. They are called like this because in the 16th century Pope Pius V wanted them to be used in </a:t>
            </a:r>
            <a:r>
              <a:rPr lang="en-US" dirty="0" err="1" smtClean="0">
                <a:solidFill>
                  <a:schemeClr val="accent1">
                    <a:lumMod val="75000"/>
                  </a:schemeClr>
                </a:solidFill>
                <a:latin typeface="Agency FB" pitchFamily="34" charset="0"/>
              </a:rPr>
              <a:t>St.Peter's</a:t>
            </a:r>
            <a:r>
              <a:rPr lang="en-US" dirty="0" smtClean="0">
                <a:solidFill>
                  <a:schemeClr val="accent1">
                    <a:lumMod val="75000"/>
                  </a:schemeClr>
                </a:solidFill>
                <a:latin typeface="Agency FB" pitchFamily="34" charset="0"/>
              </a:rPr>
              <a:t> square in the Vatican city. In the following centuries they were used to pave all the main streets of Rome.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Even though they are strong and they adapt easily to the irregularities of the ground, nowadays they are considered dangerous and slippery, and so they are only used in </a:t>
            </a:r>
            <a:r>
              <a:rPr lang="en-US" dirty="0" err="1" smtClean="0">
                <a:solidFill>
                  <a:schemeClr val="accent1">
                    <a:lumMod val="75000"/>
                  </a:schemeClr>
                </a:solidFill>
                <a:latin typeface="Agency FB" pitchFamily="34" charset="0"/>
              </a:rPr>
              <a:t>pedestrianised</a:t>
            </a:r>
            <a:r>
              <a:rPr lang="en-US" dirty="0" smtClean="0">
                <a:solidFill>
                  <a:schemeClr val="accent1">
                    <a:lumMod val="75000"/>
                  </a:schemeClr>
                </a:solidFill>
                <a:latin typeface="Agency FB" pitchFamily="34" charset="0"/>
              </a:rPr>
              <a:t> areas. They are hell for women who wear stilettos, though.</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67</a:t>
            </a:r>
            <a:endParaRPr lang="it-IT" dirty="0"/>
          </a:p>
        </p:txBody>
      </p:sp>
      <p:pic>
        <p:nvPicPr>
          <p:cNvPr id="4" name="Segnaposto contenuto 3" descr="IMG_20170106_200711_121.jpg"/>
          <p:cNvPicPr>
            <a:picLocks noGrp="1" noChangeAspect="1"/>
          </p:cNvPicPr>
          <p:nvPr>
            <p:ph idx="1"/>
          </p:nvPr>
        </p:nvPicPr>
        <p:blipFill>
          <a:blip r:embed="rId2" cstate="print"/>
          <a:stretch>
            <a:fillRect/>
          </a:stretch>
        </p:blipFill>
        <p:spPr>
          <a:xfrm>
            <a:off x="1214414" y="1785926"/>
            <a:ext cx="4073541" cy="4073541"/>
          </a:xfrm>
        </p:spPr>
      </p:pic>
      <p:sp>
        <p:nvSpPr>
          <p:cNvPr id="5" name="CasellaDiTesto 4"/>
          <p:cNvSpPr txBox="1"/>
          <p:nvPr/>
        </p:nvSpPr>
        <p:spPr>
          <a:xfrm>
            <a:off x="5429256" y="1357298"/>
            <a:ext cx="3571868" cy="480131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In Italy on Jan.6th we celebrate the Epiphany. </a:t>
            </a:r>
            <a:r>
              <a:rPr lang="en-US" dirty="0" smtClean="0">
                <a:solidFill>
                  <a:schemeClr val="accent1">
                    <a:lumMod val="75000"/>
                  </a:schemeClr>
                </a:solidFill>
                <a:latin typeface="Agency FB" pitchFamily="34" charset="0"/>
              </a:rPr>
              <a:t>We add the statuettes of the three kings in our </a:t>
            </a:r>
            <a:r>
              <a:rPr lang="en-US" dirty="0" err="1" smtClean="0">
                <a:solidFill>
                  <a:schemeClr val="accent1">
                    <a:lumMod val="75000"/>
                  </a:schemeClr>
                </a:solidFill>
                <a:latin typeface="Agency FB" pitchFamily="34" charset="0"/>
              </a:rPr>
              <a:t>presepe</a:t>
            </a:r>
            <a:r>
              <a:rPr lang="en-US" dirty="0" smtClean="0">
                <a:solidFill>
                  <a:schemeClr val="accent1">
                    <a:lumMod val="75000"/>
                  </a:schemeClr>
                </a:solidFill>
                <a:latin typeface="Agency FB" pitchFamily="34" charset="0"/>
              </a:rPr>
              <a:t> and kids go check the socks they put in front of the fireplace the night of the Epiphany Eve. The night between the 5th and the 6th, an old woman called </a:t>
            </a:r>
            <a:r>
              <a:rPr lang="en-US" dirty="0" err="1" smtClean="0">
                <a:solidFill>
                  <a:schemeClr val="accent1">
                    <a:lumMod val="75000"/>
                  </a:schemeClr>
                </a:solidFill>
                <a:latin typeface="Agency FB" pitchFamily="34" charset="0"/>
              </a:rPr>
              <a:t>befana</a:t>
            </a:r>
            <a:r>
              <a:rPr lang="en-US" dirty="0" smtClean="0">
                <a:solidFill>
                  <a:schemeClr val="accent1">
                    <a:lumMod val="75000"/>
                  </a:schemeClr>
                </a:solidFill>
                <a:latin typeface="Agency FB" pitchFamily="34" charset="0"/>
              </a:rPr>
              <a:t> is supposed to fill </a:t>
            </a:r>
            <a:r>
              <a:rPr lang="en-US" dirty="0" err="1" smtClean="0">
                <a:solidFill>
                  <a:schemeClr val="accent1">
                    <a:lumMod val="75000"/>
                  </a:schemeClr>
                </a:solidFill>
                <a:latin typeface="Agency FB" pitchFamily="34" charset="0"/>
              </a:rPr>
              <a:t>kids'socks</a:t>
            </a:r>
            <a:r>
              <a:rPr lang="en-US" dirty="0" smtClean="0">
                <a:solidFill>
                  <a:schemeClr val="accent1">
                    <a:lumMod val="75000"/>
                  </a:schemeClr>
                </a:solidFill>
                <a:latin typeface="Agency FB" pitchFamily="34" charset="0"/>
              </a:rPr>
              <a:t> with:</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candies if they are well-behaved;🍬🍭</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coal if they behaved badly.😈 The figure of the </a:t>
            </a:r>
            <a:r>
              <a:rPr lang="en-US" dirty="0" err="1" smtClean="0">
                <a:solidFill>
                  <a:schemeClr val="accent1">
                    <a:lumMod val="75000"/>
                  </a:schemeClr>
                </a:solidFill>
                <a:latin typeface="Agency FB" pitchFamily="34" charset="0"/>
              </a:rPr>
              <a:t>befana</a:t>
            </a:r>
            <a:r>
              <a:rPr lang="en-US" dirty="0" smtClean="0">
                <a:solidFill>
                  <a:schemeClr val="accent1">
                    <a:lumMod val="75000"/>
                  </a:schemeClr>
                </a:solidFill>
                <a:latin typeface="Agency FB" pitchFamily="34" charset="0"/>
              </a:rPr>
              <a:t> is a little bit controversial: kids obviously love her as she brings candies, grown-ups sort of despise her as she is the one who takes all the festivities away (epiphany is the last festive day after Christmas). For this reason in several Italian piazzas, a puppet representing the </a:t>
            </a:r>
            <a:r>
              <a:rPr lang="en-US" dirty="0" err="1" smtClean="0">
                <a:solidFill>
                  <a:schemeClr val="accent1">
                    <a:lumMod val="75000"/>
                  </a:schemeClr>
                </a:solidFill>
                <a:latin typeface="Agency FB" pitchFamily="34" charset="0"/>
              </a:rPr>
              <a:t>befana</a:t>
            </a:r>
            <a:r>
              <a:rPr lang="en-US" dirty="0" smtClean="0">
                <a:solidFill>
                  <a:schemeClr val="accent1">
                    <a:lumMod val="75000"/>
                  </a:schemeClr>
                </a:solidFill>
                <a:latin typeface="Agency FB" pitchFamily="34" charset="0"/>
              </a:rPr>
              <a:t> is burned at a stake.</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5</a:t>
            </a:r>
            <a:endParaRPr lang="it-IT" dirty="0"/>
          </a:p>
        </p:txBody>
      </p:sp>
      <p:pic>
        <p:nvPicPr>
          <p:cNvPr id="4" name="Segnaposto contenuto 3" descr="IMG_20161105_155911.jpg"/>
          <p:cNvPicPr>
            <a:picLocks noGrp="1" noChangeAspect="1"/>
          </p:cNvPicPr>
          <p:nvPr>
            <p:ph idx="1"/>
          </p:nvPr>
        </p:nvPicPr>
        <p:blipFill>
          <a:blip r:embed="rId2" cstate="print"/>
          <a:stretch>
            <a:fillRect/>
          </a:stretch>
        </p:blipFill>
        <p:spPr>
          <a:xfrm>
            <a:off x="2786050" y="1357298"/>
            <a:ext cx="4873641" cy="3655231"/>
          </a:xfrm>
        </p:spPr>
      </p:pic>
      <p:sp>
        <p:nvSpPr>
          <p:cNvPr id="5" name="CasellaDiTesto 4"/>
          <p:cNvSpPr txBox="1"/>
          <p:nvPr/>
        </p:nvSpPr>
        <p:spPr>
          <a:xfrm>
            <a:off x="1357290" y="5429264"/>
            <a:ext cx="7429552"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Grandparents, in Italian "</a:t>
            </a:r>
            <a:r>
              <a:rPr lang="en-US" b="1" dirty="0" err="1" smtClean="0">
                <a:solidFill>
                  <a:schemeClr val="accent1">
                    <a:lumMod val="75000"/>
                  </a:schemeClr>
                </a:solidFill>
                <a:latin typeface="Agency FB" pitchFamily="34" charset="0"/>
              </a:rPr>
              <a:t>nonni</a:t>
            </a:r>
            <a:r>
              <a:rPr lang="en-US" b="1" dirty="0" smtClean="0">
                <a:solidFill>
                  <a:schemeClr val="accent1">
                    <a:lumMod val="75000"/>
                  </a:schemeClr>
                </a:solidFill>
                <a:latin typeface="Agency FB" pitchFamily="34" charset="0"/>
              </a:rPr>
              <a:t>", play a fundamental role in Italian families and in a society where the elderly are highly regarded. </a:t>
            </a:r>
            <a:r>
              <a:rPr lang="en-US" dirty="0" smtClean="0">
                <a:solidFill>
                  <a:schemeClr val="accent1">
                    <a:lumMod val="75000"/>
                  </a:schemeClr>
                </a:solidFill>
                <a:latin typeface="Agency FB" pitchFamily="34" charset="0"/>
              </a:rPr>
              <a:t>They often take care of grandchildren, as in Italy we lack public kindergartens and the private ones are way too expensive</a:t>
            </a:r>
            <a:r>
              <a:rPr lang="en-US" dirty="0" smtClean="0">
                <a:solidFill>
                  <a:schemeClr val="accent1">
                    <a:lumMod val="75000"/>
                  </a:schemeClr>
                </a:solidFill>
              </a:rPr>
              <a:t>.</a:t>
            </a:r>
            <a:endParaRPr lang="en-US"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68</a:t>
            </a:r>
            <a:endParaRPr lang="it-IT" dirty="0"/>
          </a:p>
        </p:txBody>
      </p:sp>
      <p:pic>
        <p:nvPicPr>
          <p:cNvPr id="4" name="Segnaposto contenuto 3" descr="IMG_20170107_215154_410.jpg"/>
          <p:cNvPicPr>
            <a:picLocks noGrp="1" noChangeAspect="1"/>
          </p:cNvPicPr>
          <p:nvPr>
            <p:ph idx="1"/>
          </p:nvPr>
        </p:nvPicPr>
        <p:blipFill>
          <a:blip r:embed="rId2" cstate="print"/>
          <a:stretch>
            <a:fillRect/>
          </a:stretch>
        </p:blipFill>
        <p:spPr>
          <a:xfrm>
            <a:off x="3000364" y="1214422"/>
            <a:ext cx="4225099" cy="3974166"/>
          </a:xfrm>
        </p:spPr>
      </p:pic>
      <p:sp>
        <p:nvSpPr>
          <p:cNvPr id="5" name="CasellaDiTesto 4"/>
          <p:cNvSpPr txBox="1"/>
          <p:nvPr/>
        </p:nvSpPr>
        <p:spPr>
          <a:xfrm>
            <a:off x="1214414" y="5380672"/>
            <a:ext cx="7358114"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solidFill>
                  <a:schemeClr val="accent1">
                    <a:lumMod val="75000"/>
                  </a:schemeClr>
                </a:solidFill>
                <a:latin typeface="Agency FB" pitchFamily="34" charset="0"/>
              </a:rPr>
              <a:t>With the Epiphany day it officially starts the period of </a:t>
            </a:r>
            <a:r>
              <a:rPr lang="en-GB" b="1" dirty="0" err="1" smtClean="0">
                <a:solidFill>
                  <a:schemeClr val="accent1">
                    <a:lumMod val="75000"/>
                  </a:schemeClr>
                </a:solidFill>
                <a:latin typeface="Agency FB" pitchFamily="34" charset="0"/>
              </a:rPr>
              <a:t>Carnevale</a:t>
            </a:r>
            <a:r>
              <a:rPr lang="en-GB" b="1" dirty="0" smtClean="0">
                <a:solidFill>
                  <a:schemeClr val="accent1">
                    <a:lumMod val="75000"/>
                  </a:schemeClr>
                </a:solidFill>
                <a:latin typeface="Agency FB" pitchFamily="34" charset="0"/>
              </a:rPr>
              <a:t> which lasts until the so-called Fat Tuesday, the day that precede the penitential season of Lent for Christians.</a:t>
            </a:r>
            <a:r>
              <a:rPr lang="en-GB" dirty="0" smtClean="0">
                <a:solidFill>
                  <a:schemeClr val="accent1">
                    <a:lumMod val="75000"/>
                  </a:schemeClr>
                </a:solidFill>
                <a:latin typeface="Agency FB" pitchFamily="34" charset="0"/>
              </a:rPr>
              <a:t/>
            </a:r>
            <a:br>
              <a:rPr lang="en-GB" dirty="0" smtClean="0">
                <a:solidFill>
                  <a:schemeClr val="accent1">
                    <a:lumMod val="75000"/>
                  </a:schemeClr>
                </a:solidFill>
                <a:latin typeface="Agency FB" pitchFamily="34" charset="0"/>
              </a:rPr>
            </a:br>
            <a:r>
              <a:rPr lang="en-GB" dirty="0" err="1" smtClean="0">
                <a:solidFill>
                  <a:schemeClr val="accent1">
                    <a:lumMod val="75000"/>
                  </a:schemeClr>
                </a:solidFill>
                <a:latin typeface="Agency FB" pitchFamily="34" charset="0"/>
              </a:rPr>
              <a:t>Carnevale</a:t>
            </a:r>
            <a:r>
              <a:rPr lang="en-GB" dirty="0" smtClean="0">
                <a:solidFill>
                  <a:schemeClr val="accent1">
                    <a:lumMod val="75000"/>
                  </a:schemeClr>
                </a:solidFill>
                <a:latin typeface="Agency FB" pitchFamily="34" charset="0"/>
              </a:rPr>
              <a:t> typically requires people to wear masks and costumes, as to hide their true identity and pretend to be someone else. The most common masks are those belonging to commedia </a:t>
            </a:r>
            <a:r>
              <a:rPr lang="en-GB" dirty="0" err="1" smtClean="0">
                <a:solidFill>
                  <a:schemeClr val="accent1">
                    <a:lumMod val="75000"/>
                  </a:schemeClr>
                </a:solidFill>
                <a:latin typeface="Agency FB" pitchFamily="34" charset="0"/>
              </a:rPr>
              <a:t>dell’arte</a:t>
            </a:r>
            <a:r>
              <a:rPr lang="en-GB" dirty="0" smtClean="0">
                <a:solidFill>
                  <a:schemeClr val="accent1">
                    <a:lumMod val="75000"/>
                  </a:schemeClr>
                </a:solidFill>
                <a:latin typeface="Agency FB" pitchFamily="34" charset="0"/>
              </a:rPr>
              <a:t>, like </a:t>
            </a:r>
            <a:r>
              <a:rPr lang="en-GB" dirty="0" err="1" smtClean="0">
                <a:solidFill>
                  <a:schemeClr val="accent1">
                    <a:lumMod val="75000"/>
                  </a:schemeClr>
                </a:solidFill>
                <a:latin typeface="Agency FB" pitchFamily="34" charset="0"/>
              </a:rPr>
              <a:t>Arlecchino</a:t>
            </a:r>
            <a:r>
              <a:rPr lang="en-GB" dirty="0" smtClean="0">
                <a:solidFill>
                  <a:schemeClr val="accent1">
                    <a:lumMod val="75000"/>
                  </a:schemeClr>
                </a:solidFill>
                <a:latin typeface="Agency FB" pitchFamily="34" charset="0"/>
              </a:rPr>
              <a:t> (Harlequin), the servant with the chequered and colourful costume.</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69</a:t>
            </a:r>
            <a:endParaRPr lang="it-IT" dirty="0"/>
          </a:p>
        </p:txBody>
      </p:sp>
      <p:pic>
        <p:nvPicPr>
          <p:cNvPr id="4" name="Segnaposto contenuto 3" descr="IMG_20170108_151224_680.jpg"/>
          <p:cNvPicPr>
            <a:picLocks noGrp="1" noChangeAspect="1"/>
          </p:cNvPicPr>
          <p:nvPr>
            <p:ph idx="1"/>
          </p:nvPr>
        </p:nvPicPr>
        <p:blipFill>
          <a:blip r:embed="rId2" cstate="print"/>
          <a:stretch>
            <a:fillRect/>
          </a:stretch>
        </p:blipFill>
        <p:spPr>
          <a:xfrm>
            <a:off x="2786050" y="1285860"/>
            <a:ext cx="4775043" cy="3695122"/>
          </a:xfrm>
        </p:spPr>
      </p:pic>
      <p:sp>
        <p:nvSpPr>
          <p:cNvPr id="5" name="CasellaDiTesto 4"/>
          <p:cNvSpPr txBox="1"/>
          <p:nvPr/>
        </p:nvSpPr>
        <p:spPr>
          <a:xfrm>
            <a:off x="1571604" y="5103674"/>
            <a:ext cx="707236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One of the most famous festivals related to Carnival is the so-called "Battle of Oranges" that takes place in </a:t>
            </a:r>
            <a:r>
              <a:rPr lang="en-US" b="1" dirty="0" err="1" smtClean="0">
                <a:solidFill>
                  <a:schemeClr val="accent1">
                    <a:lumMod val="75000"/>
                  </a:schemeClr>
                </a:solidFill>
                <a:latin typeface="Agency FB" pitchFamily="34" charset="0"/>
              </a:rPr>
              <a:t>Ivrea</a:t>
            </a:r>
            <a:r>
              <a:rPr lang="en-US" b="1" dirty="0" smtClean="0">
                <a:solidFill>
                  <a:schemeClr val="accent1">
                    <a:lumMod val="75000"/>
                  </a:schemeClr>
                </a:solidFill>
                <a:latin typeface="Agency FB" pitchFamily="34" charset="0"/>
              </a:rPr>
              <a:t>, Piedmont. </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It is the largest </a:t>
            </a:r>
            <a:r>
              <a:rPr lang="en-US" dirty="0" err="1" smtClean="0">
                <a:solidFill>
                  <a:schemeClr val="accent1">
                    <a:lumMod val="75000"/>
                  </a:schemeClr>
                </a:solidFill>
                <a:latin typeface="Agency FB" pitchFamily="34" charset="0"/>
              </a:rPr>
              <a:t>foodfight</a:t>
            </a:r>
            <a:r>
              <a:rPr lang="en-US" dirty="0" smtClean="0">
                <a:solidFill>
                  <a:schemeClr val="accent1">
                    <a:lumMod val="75000"/>
                  </a:schemeClr>
                </a:solidFill>
                <a:latin typeface="Agency FB" pitchFamily="34" charset="0"/>
              </a:rPr>
              <a:t> in Italy and it sort of represents a medieval battle with the oranges that replace old weapons.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The battle consists of people on foot throwing oranges against people riding in carts.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As you can imagine this battle is often contested for its violence.</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70</a:t>
            </a:r>
            <a:endParaRPr lang="it-IT" dirty="0"/>
          </a:p>
        </p:txBody>
      </p:sp>
      <p:pic>
        <p:nvPicPr>
          <p:cNvPr id="4" name="Segnaposto contenuto 3" descr="IMG_20170109_032332_398.jpg"/>
          <p:cNvPicPr>
            <a:picLocks noGrp="1" noChangeAspect="1"/>
          </p:cNvPicPr>
          <p:nvPr>
            <p:ph idx="1"/>
          </p:nvPr>
        </p:nvPicPr>
        <p:blipFill>
          <a:blip r:embed="rId2" cstate="print"/>
          <a:stretch>
            <a:fillRect/>
          </a:stretch>
        </p:blipFill>
        <p:spPr>
          <a:xfrm>
            <a:off x="3143240" y="1285860"/>
            <a:ext cx="4004630" cy="3775897"/>
          </a:xfrm>
        </p:spPr>
      </p:pic>
      <p:sp>
        <p:nvSpPr>
          <p:cNvPr id="5" name="CasellaDiTesto 4"/>
          <p:cNvSpPr txBox="1"/>
          <p:nvPr/>
        </p:nvSpPr>
        <p:spPr>
          <a:xfrm>
            <a:off x="1785918" y="5286388"/>
            <a:ext cx="6572296"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Despite the difficult situation we are going through</a:t>
            </a:r>
            <a:r>
              <a:rPr lang="en-US" b="1" dirty="0" smtClean="0">
                <a:solidFill>
                  <a:schemeClr val="accent1">
                    <a:lumMod val="75000"/>
                  </a:schemeClr>
                </a:solidFill>
                <a:latin typeface="Agency FB" pitchFamily="34" charset="0"/>
              </a:rPr>
              <a:t>, Italy is still the 3rd largest national economy in the </a:t>
            </a:r>
            <a:r>
              <a:rPr lang="en-US" b="1" dirty="0" err="1" smtClean="0">
                <a:solidFill>
                  <a:schemeClr val="accent1">
                    <a:lumMod val="75000"/>
                  </a:schemeClr>
                </a:solidFill>
                <a:latin typeface="Agency FB" pitchFamily="34" charset="0"/>
              </a:rPr>
              <a:t>eurozone</a:t>
            </a:r>
            <a:r>
              <a:rPr lang="en-US" b="1" dirty="0" smtClean="0">
                <a:solidFill>
                  <a:schemeClr val="accent1">
                    <a:lumMod val="75000"/>
                  </a:schemeClr>
                </a:solidFill>
                <a:latin typeface="Agency FB" pitchFamily="34" charset="0"/>
              </a:rPr>
              <a:t> and the 8th in the world.</a:t>
            </a:r>
            <a:r>
              <a:rPr lang="en-US" dirty="0" smtClean="0">
                <a:solidFill>
                  <a:schemeClr val="accent1">
                    <a:lumMod val="75000"/>
                  </a:schemeClr>
                </a:solidFill>
                <a:latin typeface="Agency FB" pitchFamily="34" charset="0"/>
              </a:rPr>
              <a:t>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Concerning the secondary sector, the backbone of the Italian industry is represented by small and family-based industries (usually grouped in clusters), which were also the ones that helped the country rise after WWII.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71</a:t>
            </a:r>
            <a:endParaRPr lang="it-IT" dirty="0"/>
          </a:p>
        </p:txBody>
      </p:sp>
      <p:pic>
        <p:nvPicPr>
          <p:cNvPr id="4" name="Segnaposto contenuto 3" descr="IMG_20170110_133636_796.jpg"/>
          <p:cNvPicPr>
            <a:picLocks noGrp="1" noChangeAspect="1"/>
          </p:cNvPicPr>
          <p:nvPr>
            <p:ph idx="1"/>
          </p:nvPr>
        </p:nvPicPr>
        <p:blipFill>
          <a:blip r:embed="rId2" cstate="print"/>
          <a:stretch>
            <a:fillRect/>
          </a:stretch>
        </p:blipFill>
        <p:spPr>
          <a:xfrm>
            <a:off x="2643174" y="1428736"/>
            <a:ext cx="5016517" cy="3762388"/>
          </a:xfrm>
        </p:spPr>
      </p:pic>
      <p:sp>
        <p:nvSpPr>
          <p:cNvPr id="5" name="CasellaDiTesto 4"/>
          <p:cNvSpPr txBox="1"/>
          <p:nvPr/>
        </p:nvSpPr>
        <p:spPr>
          <a:xfrm>
            <a:off x="1571604" y="5380672"/>
            <a:ext cx="700092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It might sound impossible, but</a:t>
            </a:r>
            <a:r>
              <a:rPr lang="en-US" b="1" dirty="0" smtClean="0">
                <a:solidFill>
                  <a:schemeClr val="accent1">
                    <a:lumMod val="75000"/>
                  </a:schemeClr>
                </a:solidFill>
                <a:latin typeface="Agency FB" pitchFamily="34" charset="0"/>
              </a:rPr>
              <a:t> there was a time in Italian history when trains travelled on time</a:t>
            </a:r>
            <a:r>
              <a:rPr lang="en-US" dirty="0" smtClean="0">
                <a:solidFill>
                  <a:schemeClr val="accent1">
                    <a:lumMod val="75000"/>
                  </a:schemeClr>
                </a:solidFill>
                <a:latin typeface="Agency FB" pitchFamily="34" charset="0"/>
              </a:rPr>
              <a:t>. It was during the Fascist era, when there was an obsessive interest in making Italians look efficient and punctual. The image of efficiency was a common and recurring theme among </a:t>
            </a:r>
            <a:r>
              <a:rPr lang="en-US" dirty="0" err="1" smtClean="0">
                <a:solidFill>
                  <a:schemeClr val="accent1">
                    <a:lumMod val="75000"/>
                  </a:schemeClr>
                </a:solidFill>
                <a:latin typeface="Agency FB" pitchFamily="34" charset="0"/>
              </a:rPr>
              <a:t>totalitarisms</a:t>
            </a:r>
            <a:r>
              <a:rPr lang="en-US" dirty="0" smtClean="0">
                <a:solidFill>
                  <a:schemeClr val="accent1">
                    <a:lumMod val="75000"/>
                  </a:schemeClr>
                </a:solidFill>
                <a:latin typeface="Agency FB" pitchFamily="34" charset="0"/>
              </a:rPr>
              <a:t>.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72</a:t>
            </a:r>
            <a:endParaRPr lang="it-IT" dirty="0"/>
          </a:p>
        </p:txBody>
      </p:sp>
      <p:pic>
        <p:nvPicPr>
          <p:cNvPr id="4" name="Segnaposto contenuto 3" descr="IMG_20170111_052321_683.jpg"/>
          <p:cNvPicPr>
            <a:picLocks noGrp="1" noChangeAspect="1"/>
          </p:cNvPicPr>
          <p:nvPr>
            <p:ph idx="1"/>
          </p:nvPr>
        </p:nvPicPr>
        <p:blipFill>
          <a:blip r:embed="rId2" cstate="print"/>
          <a:stretch>
            <a:fillRect/>
          </a:stretch>
        </p:blipFill>
        <p:spPr>
          <a:xfrm>
            <a:off x="1571604" y="1428736"/>
            <a:ext cx="3839721" cy="4800600"/>
          </a:xfrm>
        </p:spPr>
      </p:pic>
      <p:sp>
        <p:nvSpPr>
          <p:cNvPr id="5" name="CasellaDiTesto 4"/>
          <p:cNvSpPr txBox="1"/>
          <p:nvPr/>
        </p:nvSpPr>
        <p:spPr>
          <a:xfrm>
            <a:off x="5715008" y="1071546"/>
            <a:ext cx="3143272" cy="535531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Italian view on life is something several people look up to</a:t>
            </a:r>
            <a:r>
              <a:rPr lang="en-US" dirty="0" smtClean="0">
                <a:solidFill>
                  <a:schemeClr val="accent1">
                    <a:lumMod val="75000"/>
                  </a:schemeClr>
                </a:solidFill>
                <a:latin typeface="Agency FB" pitchFamily="34" charset="0"/>
              </a:rPr>
              <a:t>. From the concept of la dolce vita (the sweet life), that became popular with the famous Fellini's movie, to la </a:t>
            </a:r>
            <a:r>
              <a:rPr lang="en-US" dirty="0" err="1" smtClean="0">
                <a:solidFill>
                  <a:schemeClr val="accent1">
                    <a:lumMod val="75000"/>
                  </a:schemeClr>
                </a:solidFill>
                <a:latin typeface="Agency FB" pitchFamily="34" charset="0"/>
              </a:rPr>
              <a:t>bella</a:t>
            </a:r>
            <a:r>
              <a:rPr lang="en-US" dirty="0" smtClean="0">
                <a:solidFill>
                  <a:schemeClr val="accent1">
                    <a:lumMod val="75000"/>
                  </a:schemeClr>
                </a:solidFill>
                <a:latin typeface="Agency FB" pitchFamily="34" charset="0"/>
              </a:rPr>
              <a:t> vita (the beautiful life) which refers to a relaxed way of living as to fully appreciate the simple things which are supposed to be the most significant ones.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As an Italian myself, I have to say that I recognize in the Italian zest for life a trait of our Roman ancestors, who were all about seizing the moment: they were aware that life was short and fragile, so they tried to make the most of it.⏳ In our modern society, we try to apply this rule as to better deal with tough problems this country constantly struggles with.</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73</a:t>
            </a:r>
            <a:endParaRPr lang="it-IT" dirty="0"/>
          </a:p>
        </p:txBody>
      </p:sp>
      <p:pic>
        <p:nvPicPr>
          <p:cNvPr id="4" name="Segnaposto contenuto 3" descr="IMG_20170112_171243_303.jpg"/>
          <p:cNvPicPr>
            <a:picLocks noGrp="1" noChangeAspect="1"/>
          </p:cNvPicPr>
          <p:nvPr>
            <p:ph idx="1"/>
          </p:nvPr>
        </p:nvPicPr>
        <p:blipFill>
          <a:blip r:embed="rId2" cstate="print"/>
          <a:stretch>
            <a:fillRect/>
          </a:stretch>
        </p:blipFill>
        <p:spPr>
          <a:xfrm>
            <a:off x="1571604" y="1500174"/>
            <a:ext cx="3840480" cy="4800600"/>
          </a:xfrm>
        </p:spPr>
      </p:pic>
      <p:sp>
        <p:nvSpPr>
          <p:cNvPr id="5" name="CasellaDiTesto 4"/>
          <p:cNvSpPr txBox="1"/>
          <p:nvPr/>
        </p:nvSpPr>
        <p:spPr>
          <a:xfrm>
            <a:off x="5786446" y="1643050"/>
            <a:ext cx="3000396" cy="452431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There's a proverb in Italy that truly represents </a:t>
            </a:r>
            <a:r>
              <a:rPr lang="en-US" b="1" dirty="0" smtClean="0">
                <a:solidFill>
                  <a:schemeClr val="accent1">
                    <a:lumMod val="75000"/>
                  </a:schemeClr>
                </a:solidFill>
                <a:latin typeface="Agency FB" pitchFamily="34" charset="0"/>
              </a:rPr>
              <a:t>the </a:t>
            </a:r>
            <a:r>
              <a:rPr lang="en-US" b="1" dirty="0" err="1" smtClean="0">
                <a:solidFill>
                  <a:schemeClr val="accent1">
                    <a:lumMod val="75000"/>
                  </a:schemeClr>
                </a:solidFill>
                <a:latin typeface="Agency FB" pitchFamily="34" charset="0"/>
              </a:rPr>
              <a:t>gerontocratic</a:t>
            </a:r>
            <a:r>
              <a:rPr lang="en-US" b="1" dirty="0" smtClean="0">
                <a:solidFill>
                  <a:schemeClr val="accent1">
                    <a:lumMod val="75000"/>
                  </a:schemeClr>
                </a:solidFill>
                <a:latin typeface="Agency FB" pitchFamily="34" charset="0"/>
              </a:rPr>
              <a:t> approach of this country that it is very slow in accepting news</a:t>
            </a:r>
            <a:r>
              <a:rPr lang="en-US" dirty="0" smtClean="0">
                <a:solidFill>
                  <a:schemeClr val="accent1">
                    <a:lumMod val="75000"/>
                  </a:schemeClr>
                </a:solidFill>
                <a:latin typeface="Agency FB" pitchFamily="34" charset="0"/>
              </a:rPr>
              <a:t> 🔜 ✴</a:t>
            </a:r>
            <a:r>
              <a:rPr lang="en-US" i="1" dirty="0" smtClean="0">
                <a:solidFill>
                  <a:schemeClr val="accent1">
                    <a:lumMod val="75000"/>
                  </a:schemeClr>
                </a:solidFill>
                <a:latin typeface="Agency FB" pitchFamily="34" charset="0"/>
              </a:rPr>
              <a:t>Chi </a:t>
            </a:r>
            <a:r>
              <a:rPr lang="en-US" i="1" dirty="0" err="1" smtClean="0">
                <a:solidFill>
                  <a:schemeClr val="accent1">
                    <a:lumMod val="75000"/>
                  </a:schemeClr>
                </a:solidFill>
                <a:latin typeface="Agency FB" pitchFamily="34" charset="0"/>
              </a:rPr>
              <a:t>lascia</a:t>
            </a:r>
            <a:r>
              <a:rPr lang="en-US" i="1" dirty="0" smtClean="0">
                <a:solidFill>
                  <a:schemeClr val="accent1">
                    <a:lumMod val="75000"/>
                  </a:schemeClr>
                </a:solidFill>
                <a:latin typeface="Agency FB" pitchFamily="34" charset="0"/>
              </a:rPr>
              <a:t> la </a:t>
            </a:r>
            <a:r>
              <a:rPr lang="en-US" i="1" dirty="0" err="1" smtClean="0">
                <a:solidFill>
                  <a:schemeClr val="accent1">
                    <a:lumMod val="75000"/>
                  </a:schemeClr>
                </a:solidFill>
                <a:latin typeface="Agency FB" pitchFamily="34" charset="0"/>
              </a:rPr>
              <a:t>vecchia</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strada</a:t>
            </a:r>
            <a:r>
              <a:rPr lang="en-US" i="1" dirty="0" smtClean="0">
                <a:solidFill>
                  <a:schemeClr val="accent1">
                    <a:lumMod val="75000"/>
                  </a:schemeClr>
                </a:solidFill>
                <a:latin typeface="Agency FB" pitchFamily="34" charset="0"/>
              </a:rPr>
              <a:t> per la </a:t>
            </a:r>
            <a:r>
              <a:rPr lang="en-US" i="1" dirty="0" err="1" smtClean="0">
                <a:solidFill>
                  <a:schemeClr val="accent1">
                    <a:lumMod val="75000"/>
                  </a:schemeClr>
                </a:solidFill>
                <a:latin typeface="Agency FB" pitchFamily="34" charset="0"/>
              </a:rPr>
              <a:t>nuova</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sa</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quel</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che</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lascia</a:t>
            </a:r>
            <a:r>
              <a:rPr lang="en-US" i="1" dirty="0" smtClean="0">
                <a:solidFill>
                  <a:schemeClr val="accent1">
                    <a:lumMod val="75000"/>
                  </a:schemeClr>
                </a:solidFill>
                <a:latin typeface="Agency FB" pitchFamily="34" charset="0"/>
              </a:rPr>
              <a:t>, non </a:t>
            </a:r>
            <a:r>
              <a:rPr lang="en-US" i="1" dirty="0" err="1" smtClean="0">
                <a:solidFill>
                  <a:schemeClr val="accent1">
                    <a:lumMod val="75000"/>
                  </a:schemeClr>
                </a:solidFill>
                <a:latin typeface="Agency FB" pitchFamily="34" charset="0"/>
              </a:rPr>
              <a:t>sa</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quel</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che</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trova</a:t>
            </a:r>
            <a:r>
              <a:rPr lang="en-US" i="1" dirty="0" smtClean="0">
                <a:solidFill>
                  <a:schemeClr val="accent1">
                    <a:lumMod val="75000"/>
                  </a:schemeClr>
                </a:solidFill>
                <a:latin typeface="Agency FB" pitchFamily="34" charset="0"/>
              </a:rPr>
              <a:t> </a:t>
            </a:r>
            <a:r>
              <a:rPr lang="en-US" dirty="0" smtClean="0">
                <a:solidFill>
                  <a:schemeClr val="accent1">
                    <a:lumMod val="75000"/>
                  </a:schemeClr>
                </a:solidFill>
                <a:latin typeface="Agency FB" pitchFamily="34" charset="0"/>
              </a:rPr>
              <a:t>✴ 〰 ✴ </a:t>
            </a:r>
            <a:r>
              <a:rPr lang="en-US" i="1" dirty="0" smtClean="0">
                <a:solidFill>
                  <a:schemeClr val="accent1">
                    <a:lumMod val="75000"/>
                  </a:schemeClr>
                </a:solidFill>
                <a:latin typeface="Agency FB" pitchFamily="34" charset="0"/>
              </a:rPr>
              <a:t>Those who leave the old way for the new one know what they leave, but not what they'll find </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I think that, as always, the truth is in between: learn the lessons taught by the past, but don't let it block your path toward the future. Sometimes you just have to take a leap of faith.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74</a:t>
            </a:r>
            <a:endParaRPr lang="it-IT" dirty="0"/>
          </a:p>
        </p:txBody>
      </p:sp>
      <p:pic>
        <p:nvPicPr>
          <p:cNvPr id="4" name="Segnaposto contenuto 3" descr="IMG_20170113_152546_889.jpg"/>
          <p:cNvPicPr>
            <a:picLocks noGrp="1" noChangeAspect="1"/>
          </p:cNvPicPr>
          <p:nvPr>
            <p:ph idx="1"/>
          </p:nvPr>
        </p:nvPicPr>
        <p:blipFill>
          <a:blip r:embed="rId2" cstate="print"/>
          <a:stretch>
            <a:fillRect/>
          </a:stretch>
        </p:blipFill>
        <p:spPr>
          <a:xfrm>
            <a:off x="1571604" y="1428736"/>
            <a:ext cx="3840480" cy="4800600"/>
          </a:xfrm>
        </p:spPr>
      </p:pic>
      <p:sp>
        <p:nvSpPr>
          <p:cNvPr id="5" name="CasellaDiTesto 4"/>
          <p:cNvSpPr txBox="1"/>
          <p:nvPr/>
        </p:nvSpPr>
        <p:spPr>
          <a:xfrm>
            <a:off x="5786446" y="2071678"/>
            <a:ext cx="3000396" cy="369331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Medieval Italy was divided in two factions, one supporting the Pope (</a:t>
            </a:r>
            <a:r>
              <a:rPr lang="en-US" b="1" dirty="0" err="1" smtClean="0">
                <a:solidFill>
                  <a:schemeClr val="accent1">
                    <a:lumMod val="75000"/>
                  </a:schemeClr>
                </a:solidFill>
                <a:latin typeface="Agency FB" pitchFamily="34" charset="0"/>
              </a:rPr>
              <a:t>Guelphs</a:t>
            </a:r>
            <a:r>
              <a:rPr lang="en-US" b="1" dirty="0" smtClean="0">
                <a:solidFill>
                  <a:schemeClr val="accent1">
                    <a:lumMod val="75000"/>
                  </a:schemeClr>
                </a:solidFill>
                <a:latin typeface="Agency FB" pitchFamily="34" charset="0"/>
              </a:rPr>
              <a:t>) and one supporting the Holy Roman Emperor (the </a:t>
            </a:r>
            <a:r>
              <a:rPr lang="en-US" b="1" dirty="0" err="1" smtClean="0">
                <a:solidFill>
                  <a:schemeClr val="accent1">
                    <a:lumMod val="75000"/>
                  </a:schemeClr>
                </a:solidFill>
                <a:latin typeface="Agency FB" pitchFamily="34" charset="0"/>
              </a:rPr>
              <a:t>Ghibellines</a:t>
            </a:r>
            <a:r>
              <a:rPr lang="en-US" b="1" dirty="0" smtClean="0">
                <a:solidFill>
                  <a:schemeClr val="accent1">
                    <a:lumMod val="75000"/>
                  </a:schemeClr>
                </a:solidFill>
                <a:latin typeface="Agency FB" pitchFamily="34" charset="0"/>
              </a:rPr>
              <a:t>). </a:t>
            </a:r>
            <a:r>
              <a:rPr lang="en-US" dirty="0" smtClean="0">
                <a:solidFill>
                  <a:schemeClr val="accent1">
                    <a:lumMod val="75000"/>
                  </a:schemeClr>
                </a:solidFill>
                <a:latin typeface="Agency FB" pitchFamily="34" charset="0"/>
              </a:rPr>
              <a:t>They hated each others very much.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You can figure out which faction a castellan belonged to by observing the crenellation of his castle:</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✔the swallow-tailed </a:t>
            </a:r>
            <a:r>
              <a:rPr lang="en-US" dirty="0" err="1" smtClean="0">
                <a:solidFill>
                  <a:schemeClr val="accent1">
                    <a:lumMod val="75000"/>
                  </a:schemeClr>
                </a:solidFill>
                <a:latin typeface="Agency FB" pitchFamily="34" charset="0"/>
              </a:rPr>
              <a:t>merlons</a:t>
            </a:r>
            <a:r>
              <a:rPr lang="en-US" dirty="0" smtClean="0">
                <a:solidFill>
                  <a:schemeClr val="accent1">
                    <a:lumMod val="75000"/>
                  </a:schemeClr>
                </a:solidFill>
                <a:latin typeface="Agency FB" pitchFamily="34" charset="0"/>
              </a:rPr>
              <a:t> were the </a:t>
            </a:r>
            <a:r>
              <a:rPr lang="en-US" dirty="0" err="1" smtClean="0">
                <a:solidFill>
                  <a:schemeClr val="accent1">
                    <a:lumMod val="75000"/>
                  </a:schemeClr>
                </a:solidFill>
                <a:latin typeface="Agency FB" pitchFamily="34" charset="0"/>
              </a:rPr>
              <a:t>Ghibellines'ones</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the rectangular ones belonged to the </a:t>
            </a:r>
            <a:r>
              <a:rPr lang="en-US" dirty="0" err="1" smtClean="0">
                <a:solidFill>
                  <a:schemeClr val="accent1">
                    <a:lumMod val="75000"/>
                  </a:schemeClr>
                </a:solidFill>
                <a:latin typeface="Agency FB" pitchFamily="34" charset="0"/>
              </a:rPr>
              <a:t>Guelphs</a:t>
            </a:r>
            <a:r>
              <a:rPr lang="en-US" dirty="0" smtClean="0">
                <a:solidFill>
                  <a:schemeClr val="accent1">
                    <a:lumMod val="75000"/>
                  </a:schemeClr>
                </a:solidFill>
                <a:latin typeface="Agency FB" pitchFamily="34" charset="0"/>
              </a:rPr>
              <a:t>.</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75</a:t>
            </a:r>
            <a:endParaRPr lang="it-IT" dirty="0"/>
          </a:p>
        </p:txBody>
      </p:sp>
      <p:pic>
        <p:nvPicPr>
          <p:cNvPr id="4" name="Segnaposto contenuto 3" descr="IMG_20170114_162946_124.jpg"/>
          <p:cNvPicPr>
            <a:picLocks noGrp="1" noChangeAspect="1"/>
          </p:cNvPicPr>
          <p:nvPr>
            <p:ph idx="1"/>
          </p:nvPr>
        </p:nvPicPr>
        <p:blipFill>
          <a:blip r:embed="rId2" cstate="print"/>
          <a:stretch>
            <a:fillRect/>
          </a:stretch>
        </p:blipFill>
        <p:spPr>
          <a:xfrm>
            <a:off x="2928926" y="1142984"/>
            <a:ext cx="4519552" cy="3811348"/>
          </a:xfrm>
        </p:spPr>
      </p:pic>
      <p:sp>
        <p:nvSpPr>
          <p:cNvPr id="5" name="CasellaDiTesto 4"/>
          <p:cNvSpPr txBox="1"/>
          <p:nvPr/>
        </p:nvSpPr>
        <p:spPr>
          <a:xfrm>
            <a:off x="1214414" y="5000636"/>
            <a:ext cx="7572428" cy="181588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b="1" dirty="0" smtClean="0">
                <a:solidFill>
                  <a:schemeClr val="accent1">
                    <a:lumMod val="75000"/>
                  </a:schemeClr>
                </a:solidFill>
                <a:latin typeface="Agency FB" pitchFamily="34" charset="0"/>
              </a:rPr>
              <a:t>Italy has become a huge "wedding destination" as a lot of people choose the romantic atmosphere of the </a:t>
            </a:r>
            <a:r>
              <a:rPr lang="en-US" sz="1600" b="1" dirty="0" err="1" smtClean="0">
                <a:solidFill>
                  <a:schemeClr val="accent1">
                    <a:lumMod val="75000"/>
                  </a:schemeClr>
                </a:solidFill>
                <a:latin typeface="Agency FB" pitchFamily="34" charset="0"/>
              </a:rPr>
              <a:t>Belpaese</a:t>
            </a:r>
            <a:r>
              <a:rPr lang="en-US" sz="1600" b="1" dirty="0" smtClean="0">
                <a:solidFill>
                  <a:schemeClr val="accent1">
                    <a:lumMod val="75000"/>
                  </a:schemeClr>
                </a:solidFill>
                <a:latin typeface="Agency FB" pitchFamily="34" charset="0"/>
              </a:rPr>
              <a:t> to tie the knot</a:t>
            </a:r>
            <a:r>
              <a:rPr lang="en-US" sz="1600" dirty="0" smtClean="0">
                <a:solidFill>
                  <a:schemeClr val="accent1">
                    <a:lumMod val="75000"/>
                  </a:schemeClr>
                </a:solidFill>
                <a:latin typeface="Agency FB" pitchFamily="34" charset="0"/>
              </a:rPr>
              <a:t>. 💒💍 There are a lot of agencies and wedding planners that offer to organize an Italian marriage.💐 Lots of celebrities chose Italy for their wedding. Just few examples:</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George Clooney and </a:t>
            </a:r>
            <a:r>
              <a:rPr lang="en-US" sz="1600" dirty="0" err="1" smtClean="0">
                <a:solidFill>
                  <a:schemeClr val="accent1">
                    <a:lumMod val="75000"/>
                  </a:schemeClr>
                </a:solidFill>
                <a:latin typeface="Agency FB" pitchFamily="34" charset="0"/>
              </a:rPr>
              <a:t>Amal</a:t>
            </a:r>
            <a:r>
              <a:rPr lang="en-US" sz="1600" dirty="0" smtClean="0">
                <a:solidFill>
                  <a:schemeClr val="accent1">
                    <a:lumMod val="75000"/>
                  </a:schemeClr>
                </a:solidFill>
                <a:latin typeface="Agency FB" pitchFamily="34" charset="0"/>
              </a:rPr>
              <a:t> </a:t>
            </a:r>
            <a:r>
              <a:rPr lang="en-US" sz="1600" dirty="0" err="1" smtClean="0">
                <a:solidFill>
                  <a:schemeClr val="accent1">
                    <a:lumMod val="75000"/>
                  </a:schemeClr>
                </a:solidFill>
                <a:latin typeface="Agency FB" pitchFamily="34" charset="0"/>
              </a:rPr>
              <a:t>Alamuddin</a:t>
            </a:r>
            <a:r>
              <a:rPr lang="en-US" sz="1600" dirty="0" smtClean="0">
                <a:solidFill>
                  <a:schemeClr val="accent1">
                    <a:lumMod val="75000"/>
                  </a:schemeClr>
                </a:solidFill>
                <a:latin typeface="Agency FB" pitchFamily="34" charset="0"/>
              </a:rPr>
              <a:t> married in Venice;</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Tom Cruise and Katie Holmes married in Castle </a:t>
            </a:r>
            <a:r>
              <a:rPr lang="en-US" sz="1600" dirty="0" err="1" smtClean="0">
                <a:solidFill>
                  <a:schemeClr val="accent1">
                    <a:lumMod val="75000"/>
                  </a:schemeClr>
                </a:solidFill>
                <a:latin typeface="Agency FB" pitchFamily="34" charset="0"/>
              </a:rPr>
              <a:t>Odescalchi</a:t>
            </a:r>
            <a:r>
              <a:rPr lang="en-US" sz="1600" dirty="0" smtClean="0">
                <a:solidFill>
                  <a:schemeClr val="accent1">
                    <a:lumMod val="75000"/>
                  </a:schemeClr>
                </a:solidFill>
                <a:latin typeface="Agency FB" pitchFamily="34" charset="0"/>
              </a:rPr>
              <a:t> in </a:t>
            </a:r>
            <a:r>
              <a:rPr lang="en-US" sz="1600" dirty="0" err="1" smtClean="0">
                <a:solidFill>
                  <a:schemeClr val="accent1">
                    <a:lumMod val="75000"/>
                  </a:schemeClr>
                </a:solidFill>
                <a:latin typeface="Agency FB" pitchFamily="34" charset="0"/>
              </a:rPr>
              <a:t>Bracciano</a:t>
            </a:r>
            <a:r>
              <a:rPr lang="en-US" sz="1600" dirty="0" smtClean="0">
                <a:solidFill>
                  <a:schemeClr val="accent1">
                    <a:lumMod val="75000"/>
                  </a:schemeClr>
                </a:solidFill>
                <a:latin typeface="Agency FB" pitchFamily="34" charset="0"/>
              </a:rPr>
              <a:t>, near Rome;</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Justin Timberlake and Jessica Biel married in </a:t>
            </a:r>
            <a:r>
              <a:rPr lang="en-US" sz="1600" dirty="0" err="1" smtClean="0">
                <a:solidFill>
                  <a:schemeClr val="accent1">
                    <a:lumMod val="75000"/>
                  </a:schemeClr>
                </a:solidFill>
                <a:latin typeface="Agency FB" pitchFamily="34" charset="0"/>
              </a:rPr>
              <a:t>Borgo</a:t>
            </a:r>
            <a:r>
              <a:rPr lang="en-US" sz="1600" dirty="0" smtClean="0">
                <a:solidFill>
                  <a:schemeClr val="accent1">
                    <a:lumMod val="75000"/>
                  </a:schemeClr>
                </a:solidFill>
                <a:latin typeface="Agency FB" pitchFamily="34" charset="0"/>
              </a:rPr>
              <a:t> </a:t>
            </a:r>
            <a:r>
              <a:rPr lang="en-US" sz="1600" dirty="0" err="1" smtClean="0">
                <a:solidFill>
                  <a:schemeClr val="accent1">
                    <a:lumMod val="75000"/>
                  </a:schemeClr>
                </a:solidFill>
                <a:latin typeface="Agency FB" pitchFamily="34" charset="0"/>
              </a:rPr>
              <a:t>Egnazia</a:t>
            </a:r>
            <a:r>
              <a:rPr lang="en-US" sz="1600" dirty="0" smtClean="0">
                <a:solidFill>
                  <a:schemeClr val="accent1">
                    <a:lumMod val="75000"/>
                  </a:schemeClr>
                </a:solidFill>
                <a:latin typeface="Agency FB" pitchFamily="34" charset="0"/>
              </a:rPr>
              <a:t>, Apulia;</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✴Clooney decided to be generous and allowed Emily Blunt and John </a:t>
            </a:r>
            <a:r>
              <a:rPr lang="en-US" sz="1600" dirty="0" err="1" smtClean="0">
                <a:solidFill>
                  <a:schemeClr val="accent1">
                    <a:lumMod val="75000"/>
                  </a:schemeClr>
                </a:solidFill>
                <a:latin typeface="Agency FB" pitchFamily="34" charset="0"/>
              </a:rPr>
              <a:t>Krasinki</a:t>
            </a:r>
            <a:r>
              <a:rPr lang="en-US" sz="1600" dirty="0" smtClean="0">
                <a:solidFill>
                  <a:schemeClr val="accent1">
                    <a:lumMod val="75000"/>
                  </a:schemeClr>
                </a:solidFill>
                <a:latin typeface="Agency FB" pitchFamily="34" charset="0"/>
              </a:rPr>
              <a:t> to marry in his villa near Lake Como.</a:t>
            </a:r>
            <a:endParaRPr lang="en-US"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76</a:t>
            </a:r>
            <a:endParaRPr lang="it-IT" dirty="0"/>
          </a:p>
        </p:txBody>
      </p:sp>
      <p:pic>
        <p:nvPicPr>
          <p:cNvPr id="4" name="Segnaposto contenuto 3" descr="IMG_20170115_120423_740.jpg"/>
          <p:cNvPicPr>
            <a:picLocks noGrp="1" noChangeAspect="1"/>
          </p:cNvPicPr>
          <p:nvPr>
            <p:ph idx="1"/>
          </p:nvPr>
        </p:nvPicPr>
        <p:blipFill>
          <a:blip r:embed="rId2" cstate="print"/>
          <a:stretch>
            <a:fillRect/>
          </a:stretch>
        </p:blipFill>
        <p:spPr>
          <a:xfrm>
            <a:off x="1500166" y="1643050"/>
            <a:ext cx="4357718" cy="4357718"/>
          </a:xfrm>
        </p:spPr>
      </p:pic>
      <p:sp>
        <p:nvSpPr>
          <p:cNvPr id="5" name="CasellaDiTesto 4"/>
          <p:cNvSpPr txBox="1"/>
          <p:nvPr/>
        </p:nvSpPr>
        <p:spPr>
          <a:xfrm>
            <a:off x="6143636" y="2143116"/>
            <a:ext cx="2786082" cy="34163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err="1" smtClean="0">
                <a:solidFill>
                  <a:schemeClr val="accent1">
                    <a:lumMod val="75000"/>
                  </a:schemeClr>
                </a:solidFill>
                <a:latin typeface="Agency FB" pitchFamily="34" charset="0"/>
              </a:rPr>
              <a:t>Frittelle</a:t>
            </a:r>
            <a:r>
              <a:rPr lang="en-US" b="1" dirty="0" smtClean="0">
                <a:solidFill>
                  <a:schemeClr val="accent1">
                    <a:lumMod val="75000"/>
                  </a:schemeClr>
                </a:solidFill>
                <a:latin typeface="Agency FB" pitchFamily="34" charset="0"/>
              </a:rPr>
              <a:t> are typical treats of the Carnival period</a:t>
            </a:r>
            <a:r>
              <a:rPr lang="en-US" dirty="0" smtClean="0">
                <a:solidFill>
                  <a:schemeClr val="accent1">
                    <a:lumMod val="75000"/>
                  </a:schemeClr>
                </a:solidFill>
                <a:latin typeface="Agency FB" pitchFamily="34" charset="0"/>
              </a:rPr>
              <a:t>. They are fried dough balls which can have different fillings. 🍩🍭 It is said they were already known in Ancient Rome and that they had great success in Venice during the period of the </a:t>
            </a:r>
            <a:r>
              <a:rPr lang="en-US" dirty="0" err="1" smtClean="0">
                <a:solidFill>
                  <a:schemeClr val="accent1">
                    <a:lumMod val="75000"/>
                  </a:schemeClr>
                </a:solidFill>
                <a:latin typeface="Agency FB" pitchFamily="34" charset="0"/>
              </a:rPr>
              <a:t>Serenissima</a:t>
            </a:r>
            <a:r>
              <a:rPr lang="en-US" dirty="0" smtClean="0">
                <a:solidFill>
                  <a:schemeClr val="accent1">
                    <a:lumMod val="75000"/>
                  </a:schemeClr>
                </a:solidFill>
                <a:latin typeface="Agency FB" pitchFamily="34" charset="0"/>
              </a:rPr>
              <a:t> Republic. In Venice there was even a specific job corporation to protect those who cooked and sold this kind of treats for a living.</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77</a:t>
            </a:r>
            <a:endParaRPr lang="it-IT" dirty="0"/>
          </a:p>
        </p:txBody>
      </p:sp>
      <p:pic>
        <p:nvPicPr>
          <p:cNvPr id="4" name="Segnaposto contenuto 3" descr="IMG_20170116_180634_440.jpg"/>
          <p:cNvPicPr>
            <a:picLocks noGrp="1" noChangeAspect="1"/>
          </p:cNvPicPr>
          <p:nvPr>
            <p:ph idx="1"/>
          </p:nvPr>
        </p:nvPicPr>
        <p:blipFill>
          <a:blip r:embed="rId2" cstate="print"/>
          <a:stretch>
            <a:fillRect/>
          </a:stretch>
        </p:blipFill>
        <p:spPr>
          <a:xfrm>
            <a:off x="1571604" y="1643050"/>
            <a:ext cx="4572032" cy="4572032"/>
          </a:xfrm>
        </p:spPr>
      </p:pic>
      <p:sp>
        <p:nvSpPr>
          <p:cNvPr id="5" name="CasellaDiTesto 4"/>
          <p:cNvSpPr txBox="1"/>
          <p:nvPr/>
        </p:nvSpPr>
        <p:spPr>
          <a:xfrm>
            <a:off x="6500826" y="1500174"/>
            <a:ext cx="2214578" cy="480131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One of the most famous Italian proverbs states </a:t>
            </a:r>
            <a:r>
              <a:rPr lang="en-US"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Una</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mela</a:t>
            </a:r>
            <a:r>
              <a:rPr lang="en-US" i="1" dirty="0" smtClean="0">
                <a:solidFill>
                  <a:schemeClr val="accent1">
                    <a:lumMod val="75000"/>
                  </a:schemeClr>
                </a:solidFill>
                <a:latin typeface="Agency FB" pitchFamily="34" charset="0"/>
              </a:rPr>
              <a:t> al </a:t>
            </a:r>
            <a:r>
              <a:rPr lang="en-US" i="1" dirty="0" err="1" smtClean="0">
                <a:solidFill>
                  <a:schemeClr val="accent1">
                    <a:lumMod val="75000"/>
                  </a:schemeClr>
                </a:solidFill>
                <a:latin typeface="Agency FB" pitchFamily="34" charset="0"/>
              </a:rPr>
              <a:t>giorno</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toglie</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il</a:t>
            </a:r>
            <a:r>
              <a:rPr lang="en-US" i="1" dirty="0" smtClean="0">
                <a:solidFill>
                  <a:schemeClr val="accent1">
                    <a:lumMod val="75000"/>
                  </a:schemeClr>
                </a:solidFill>
                <a:latin typeface="Agency FB" pitchFamily="34" charset="0"/>
              </a:rPr>
              <a:t> medico </a:t>
            </a:r>
            <a:r>
              <a:rPr lang="en-US" i="1" dirty="0" err="1" smtClean="0">
                <a:solidFill>
                  <a:schemeClr val="accent1">
                    <a:lumMod val="75000"/>
                  </a:schemeClr>
                </a:solidFill>
                <a:latin typeface="Agency FB" pitchFamily="34" charset="0"/>
              </a:rPr>
              <a:t>di</a:t>
            </a:r>
            <a:r>
              <a:rPr lang="en-US" i="1" dirty="0" smtClean="0">
                <a:solidFill>
                  <a:schemeClr val="accent1">
                    <a:lumMod val="75000"/>
                  </a:schemeClr>
                </a:solidFill>
                <a:latin typeface="Agency FB" pitchFamily="34" charset="0"/>
              </a:rPr>
              <a:t> </a:t>
            </a:r>
            <a:r>
              <a:rPr lang="en-US" i="1" dirty="0" err="1" smtClean="0">
                <a:solidFill>
                  <a:schemeClr val="accent1">
                    <a:lumMod val="75000"/>
                  </a:schemeClr>
                </a:solidFill>
                <a:latin typeface="Agency FB" pitchFamily="34" charset="0"/>
              </a:rPr>
              <a:t>torno</a:t>
            </a:r>
            <a:r>
              <a:rPr lang="en-US" i="1" dirty="0" smtClean="0">
                <a:solidFill>
                  <a:schemeClr val="accent1">
                    <a:lumMod val="75000"/>
                  </a:schemeClr>
                </a:solidFill>
                <a:latin typeface="Agency FB" pitchFamily="34" charset="0"/>
              </a:rPr>
              <a:t> </a:t>
            </a:r>
            <a:r>
              <a:rPr lang="en-US" dirty="0" smtClean="0">
                <a:solidFill>
                  <a:schemeClr val="accent1">
                    <a:lumMod val="75000"/>
                  </a:schemeClr>
                </a:solidFill>
                <a:latin typeface="Agency FB" pitchFamily="34" charset="0"/>
              </a:rPr>
              <a:t>✴ 〰 ✴ </a:t>
            </a:r>
            <a:r>
              <a:rPr lang="en-US" b="1" i="1" dirty="0" smtClean="0">
                <a:solidFill>
                  <a:schemeClr val="accent1">
                    <a:lumMod val="75000"/>
                  </a:schemeClr>
                </a:solidFill>
                <a:latin typeface="Agency FB" pitchFamily="34" charset="0"/>
              </a:rPr>
              <a:t>An apple a day sends the doctor away</a:t>
            </a:r>
            <a:r>
              <a:rPr lang="en-US" dirty="0" smtClean="0">
                <a:solidFill>
                  <a:schemeClr val="accent1">
                    <a:lumMod val="75000"/>
                  </a:schemeClr>
                </a:solidFill>
                <a:latin typeface="Agency FB" pitchFamily="34" charset="0"/>
              </a:rPr>
              <a:t>✴ which underlines the benefic properties of this fruit. 🍏🍎 According to this saying, you won't need to consult a doctor if you eat apples regularly as they are like natural medicines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A recent study has shown that this proverb has a seed of truth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6</a:t>
            </a:r>
            <a:endParaRPr lang="it-IT" dirty="0"/>
          </a:p>
        </p:txBody>
      </p:sp>
      <p:pic>
        <p:nvPicPr>
          <p:cNvPr id="4" name="Segnaposto contenuto 3" descr="IMG_20161106_140415.jpg"/>
          <p:cNvPicPr>
            <a:picLocks noGrp="1" noChangeAspect="1"/>
          </p:cNvPicPr>
          <p:nvPr>
            <p:ph idx="1"/>
          </p:nvPr>
        </p:nvPicPr>
        <p:blipFill>
          <a:blip r:embed="rId2" cstate="print"/>
          <a:stretch>
            <a:fillRect/>
          </a:stretch>
        </p:blipFill>
        <p:spPr>
          <a:xfrm>
            <a:off x="2571736" y="1500174"/>
            <a:ext cx="4802203" cy="3601652"/>
          </a:xfrm>
        </p:spPr>
      </p:pic>
      <p:sp>
        <p:nvSpPr>
          <p:cNvPr id="5" name="CasellaDiTesto 4"/>
          <p:cNvSpPr txBox="1"/>
          <p:nvPr/>
        </p:nvSpPr>
        <p:spPr>
          <a:xfrm>
            <a:off x="1714480" y="5500702"/>
            <a:ext cx="650085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S</a:t>
            </a:r>
            <a:r>
              <a:rPr lang="en-US" b="1" dirty="0" smtClean="0">
                <a:solidFill>
                  <a:schemeClr val="accent1">
                    <a:lumMod val="75000"/>
                  </a:schemeClr>
                </a:solidFill>
                <a:latin typeface="Agency FB" pitchFamily="34" charset="0"/>
              </a:rPr>
              <a:t>etting the table and eating together is a custom Italian families still preserve. </a:t>
            </a:r>
            <a:r>
              <a:rPr lang="en-US" dirty="0" smtClean="0">
                <a:solidFill>
                  <a:schemeClr val="accent1">
                    <a:lumMod val="75000"/>
                  </a:schemeClr>
                </a:solidFill>
                <a:latin typeface="Agency FB" pitchFamily="34" charset="0"/>
              </a:rPr>
              <a:t>Meals do not involve only eating, they are a social event. Families eat together as much as they can: if they live apart and do not stay together during week days, they gather for the Sunday lunch.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78</a:t>
            </a:r>
            <a:endParaRPr lang="it-IT" dirty="0"/>
          </a:p>
        </p:txBody>
      </p:sp>
      <p:pic>
        <p:nvPicPr>
          <p:cNvPr id="4" name="Segnaposto contenuto 3" descr="IMG_20170117_175058_943.jpg"/>
          <p:cNvPicPr>
            <a:picLocks noGrp="1" noChangeAspect="1"/>
          </p:cNvPicPr>
          <p:nvPr>
            <p:ph idx="1"/>
          </p:nvPr>
        </p:nvPicPr>
        <p:blipFill>
          <a:blip r:embed="rId2"/>
          <a:stretch>
            <a:fillRect/>
          </a:stretch>
        </p:blipFill>
        <p:spPr>
          <a:xfrm>
            <a:off x="1500166" y="1500174"/>
            <a:ext cx="4500594" cy="4500594"/>
          </a:xfrm>
        </p:spPr>
      </p:pic>
      <p:sp>
        <p:nvSpPr>
          <p:cNvPr id="5" name="CasellaDiTesto 4"/>
          <p:cNvSpPr txBox="1"/>
          <p:nvPr/>
        </p:nvSpPr>
        <p:spPr>
          <a:xfrm>
            <a:off x="6500826" y="2143116"/>
            <a:ext cx="2286016" cy="34163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Nowadays </a:t>
            </a:r>
            <a:r>
              <a:rPr lang="en-US" b="1" dirty="0" smtClean="0">
                <a:solidFill>
                  <a:schemeClr val="accent1">
                    <a:lumMod val="75000"/>
                  </a:schemeClr>
                </a:solidFill>
                <a:latin typeface="Agency FB" pitchFamily="34" charset="0"/>
              </a:rPr>
              <a:t>Ciao</a:t>
            </a:r>
            <a:r>
              <a:rPr lang="en-US" dirty="0" smtClean="0">
                <a:solidFill>
                  <a:schemeClr val="accent1">
                    <a:lumMod val="75000"/>
                  </a:schemeClr>
                </a:solidFill>
                <a:latin typeface="Agency FB" pitchFamily="34" charset="0"/>
              </a:rPr>
              <a:t> is used basically worldwide to greet people 👋 But where does it come from?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Well, </a:t>
            </a:r>
            <a:r>
              <a:rPr lang="en-US" b="1" dirty="0" smtClean="0">
                <a:solidFill>
                  <a:schemeClr val="accent1">
                    <a:lumMod val="75000"/>
                  </a:schemeClr>
                </a:solidFill>
                <a:latin typeface="Agency FB" pitchFamily="34" charset="0"/>
              </a:rPr>
              <a:t>its original form was actually the Venetian "</a:t>
            </a:r>
            <a:r>
              <a:rPr lang="en-US" b="1" dirty="0" err="1" smtClean="0">
                <a:solidFill>
                  <a:schemeClr val="accent1">
                    <a:lumMod val="75000"/>
                  </a:schemeClr>
                </a:solidFill>
                <a:latin typeface="Agency FB" pitchFamily="34" charset="0"/>
              </a:rPr>
              <a:t>s'ciao</a:t>
            </a:r>
            <a:r>
              <a:rPr lang="en-US" b="1" dirty="0" smtClean="0">
                <a:solidFill>
                  <a:schemeClr val="accent1">
                    <a:lumMod val="75000"/>
                  </a:schemeClr>
                </a:solidFill>
                <a:latin typeface="Agency FB" pitchFamily="34" charset="0"/>
              </a:rPr>
              <a:t>", which meant </a:t>
            </a:r>
            <a:r>
              <a:rPr lang="en-US" b="1" i="1" dirty="0" smtClean="0">
                <a:solidFill>
                  <a:schemeClr val="accent1">
                    <a:lumMod val="75000"/>
                  </a:schemeClr>
                </a:solidFill>
                <a:latin typeface="Agency FB" pitchFamily="34" charset="0"/>
              </a:rPr>
              <a:t>"[I'm your] slave</a:t>
            </a:r>
            <a:r>
              <a:rPr lang="en-US" b="1" dirty="0" smtClean="0">
                <a:solidFill>
                  <a:schemeClr val="accent1">
                    <a:lumMod val="75000"/>
                  </a:schemeClr>
                </a:solidFill>
                <a:latin typeface="Agency FB" pitchFamily="34" charset="0"/>
              </a:rPr>
              <a:t>“</a:t>
            </a:r>
            <a:r>
              <a:rPr lang="en-US" dirty="0" smtClean="0">
                <a:solidFill>
                  <a:schemeClr val="accent1">
                    <a:lumMod val="75000"/>
                  </a:schemeClr>
                </a:solidFill>
                <a:latin typeface="Agency FB" pitchFamily="34" charset="0"/>
              </a:rPr>
              <a:t>. I know, not very flattering, but it was some sort of ancient reverential form to greet others.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79</a:t>
            </a:r>
            <a:endParaRPr lang="it-IT" dirty="0"/>
          </a:p>
        </p:txBody>
      </p:sp>
      <p:pic>
        <p:nvPicPr>
          <p:cNvPr id="4" name="Segnaposto contenuto 3" descr="IMG_20170118_181518_606.jpg"/>
          <p:cNvPicPr>
            <a:picLocks noGrp="1" noChangeAspect="1"/>
          </p:cNvPicPr>
          <p:nvPr>
            <p:ph idx="1"/>
          </p:nvPr>
        </p:nvPicPr>
        <p:blipFill>
          <a:blip r:embed="rId2" cstate="print"/>
          <a:stretch>
            <a:fillRect/>
          </a:stretch>
        </p:blipFill>
        <p:spPr>
          <a:xfrm>
            <a:off x="2571736" y="1357298"/>
            <a:ext cx="5338886" cy="3873388"/>
          </a:xfrm>
        </p:spPr>
      </p:pic>
      <p:sp>
        <p:nvSpPr>
          <p:cNvPr id="5" name="CasellaDiTesto 4"/>
          <p:cNvSpPr txBox="1"/>
          <p:nvPr/>
        </p:nvSpPr>
        <p:spPr>
          <a:xfrm>
            <a:off x="1714480" y="5572140"/>
            <a:ext cx="692948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Most Serene Republic of Venice was the longest-lived Republic in the history of time</a:t>
            </a:r>
            <a:r>
              <a:rPr lang="en-US" dirty="0" smtClean="0">
                <a:solidFill>
                  <a:schemeClr val="accent1">
                    <a:lumMod val="75000"/>
                  </a:schemeClr>
                </a:solidFill>
                <a:latin typeface="Agency FB" pitchFamily="34" charset="0"/>
              </a:rPr>
              <a:t>. It existed from the end of the 7th century AD until 1797. ⛵</a:t>
            </a:r>
            <a:r>
              <a:rPr lang="en-US" b="1" dirty="0" smtClean="0"/>
              <a:t/>
            </a:r>
            <a:br>
              <a:rPr lang="en-US" b="1" dirty="0" smtClean="0"/>
            </a:br>
            <a:endParaRPr lang="en-US" b="1"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80</a:t>
            </a:r>
            <a:endParaRPr lang="it-IT" dirty="0"/>
          </a:p>
        </p:txBody>
      </p:sp>
      <p:pic>
        <p:nvPicPr>
          <p:cNvPr id="4" name="Segnaposto contenuto 3" descr="IMG_20170119_180947_239.jpg"/>
          <p:cNvPicPr>
            <a:picLocks noGrp="1" noChangeAspect="1"/>
          </p:cNvPicPr>
          <p:nvPr>
            <p:ph idx="1"/>
          </p:nvPr>
        </p:nvPicPr>
        <p:blipFill>
          <a:blip r:embed="rId2" cstate="print"/>
          <a:stretch>
            <a:fillRect/>
          </a:stretch>
        </p:blipFill>
        <p:spPr>
          <a:xfrm>
            <a:off x="1571604" y="1428736"/>
            <a:ext cx="4500594" cy="4500594"/>
          </a:xfrm>
        </p:spPr>
      </p:pic>
      <p:sp>
        <p:nvSpPr>
          <p:cNvPr id="5" name="CasellaDiTesto 4"/>
          <p:cNvSpPr txBox="1"/>
          <p:nvPr/>
        </p:nvSpPr>
        <p:spPr>
          <a:xfrm>
            <a:off x="6286512" y="785794"/>
            <a:ext cx="2571768" cy="59093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Here you are another type of Carnival treat: </a:t>
            </a:r>
            <a:r>
              <a:rPr lang="en-US" b="1" dirty="0" err="1" smtClean="0">
                <a:solidFill>
                  <a:schemeClr val="accent1">
                    <a:lumMod val="75000"/>
                  </a:schemeClr>
                </a:solidFill>
                <a:latin typeface="Agency FB" pitchFamily="34" charset="0"/>
              </a:rPr>
              <a:t>Crostoli</a:t>
            </a:r>
            <a:r>
              <a:rPr lang="en-US" dirty="0" smtClean="0">
                <a:solidFill>
                  <a:schemeClr val="accent1">
                    <a:lumMod val="75000"/>
                  </a:schemeClr>
                </a:solidFill>
                <a:latin typeface="Agency FB" pitchFamily="34" charset="0"/>
              </a:rPr>
              <a:t>! 🍩🍰I presume this is the kind of treat with the most unbelievable number of names, basically </a:t>
            </a:r>
            <a:r>
              <a:rPr lang="en-US" b="1" dirty="0" smtClean="0">
                <a:solidFill>
                  <a:schemeClr val="accent1">
                    <a:lumMod val="75000"/>
                  </a:schemeClr>
                </a:solidFill>
                <a:latin typeface="Agency FB" pitchFamily="34" charset="0"/>
              </a:rPr>
              <a:t>every corner of Italy has a different way to indicate it</a:t>
            </a:r>
            <a:r>
              <a:rPr lang="en-US" dirty="0" smtClean="0">
                <a:solidFill>
                  <a:schemeClr val="accent1">
                    <a:lumMod val="75000"/>
                  </a:schemeClr>
                </a:solidFill>
                <a:latin typeface="Agency FB" pitchFamily="34" charset="0"/>
              </a:rPr>
              <a:t>. I have counted AT LEAST 30 names, here you are just few examples:</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crostoli</a:t>
            </a:r>
            <a:r>
              <a:rPr lang="en-US" dirty="0" smtClean="0">
                <a:solidFill>
                  <a:schemeClr val="accent1">
                    <a:lumMod val="75000"/>
                  </a:schemeClr>
                </a:solidFill>
                <a:latin typeface="Agency FB" pitchFamily="34" charset="0"/>
              </a:rPr>
              <a:t> (North-Eastern Italy);</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galani</a:t>
            </a:r>
            <a:r>
              <a:rPr lang="en-US" dirty="0" smtClean="0">
                <a:solidFill>
                  <a:schemeClr val="accent1">
                    <a:lumMod val="75000"/>
                  </a:schemeClr>
                </a:solidFill>
                <a:latin typeface="Agency FB" pitchFamily="34" charset="0"/>
              </a:rPr>
              <a:t> (in Venice);</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bugie</a:t>
            </a:r>
            <a:r>
              <a:rPr lang="en-US" dirty="0" smtClean="0">
                <a:solidFill>
                  <a:schemeClr val="accent1">
                    <a:lumMod val="75000"/>
                  </a:schemeClr>
                </a:solidFill>
                <a:latin typeface="Agency FB" pitchFamily="34" charset="0"/>
              </a:rPr>
              <a:t> (which means "lies", used in Genoa and Turin);</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frappe (used in Rome);</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cenci</a:t>
            </a:r>
            <a:r>
              <a:rPr lang="en-US" dirty="0" smtClean="0">
                <a:solidFill>
                  <a:schemeClr val="accent1">
                    <a:lumMod val="75000"/>
                  </a:schemeClr>
                </a:solidFill>
                <a:latin typeface="Agency FB" pitchFamily="34" charset="0"/>
              </a:rPr>
              <a:t> (in Tuscany); ✴</a:t>
            </a:r>
            <a:r>
              <a:rPr lang="en-US" dirty="0" err="1" smtClean="0">
                <a:solidFill>
                  <a:schemeClr val="accent1">
                    <a:lumMod val="75000"/>
                  </a:schemeClr>
                </a:solidFill>
                <a:latin typeface="Agency FB" pitchFamily="34" charset="0"/>
              </a:rPr>
              <a:t>chiacchiere</a:t>
            </a:r>
            <a:r>
              <a:rPr lang="en-US" dirty="0" smtClean="0">
                <a:solidFill>
                  <a:schemeClr val="accent1">
                    <a:lumMod val="75000"/>
                  </a:schemeClr>
                </a:solidFill>
                <a:latin typeface="Agency FB" pitchFamily="34" charset="0"/>
              </a:rPr>
              <a:t> (which means "chitchat", used in Milan and several areas of Central and Southern Italy).</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81</a:t>
            </a:r>
            <a:endParaRPr lang="it-IT" dirty="0"/>
          </a:p>
        </p:txBody>
      </p:sp>
      <p:pic>
        <p:nvPicPr>
          <p:cNvPr id="4" name="Segnaposto contenuto 3" descr="IMG_20170120_174031_640.jpg"/>
          <p:cNvPicPr>
            <a:picLocks noGrp="1" noChangeAspect="1"/>
          </p:cNvPicPr>
          <p:nvPr>
            <p:ph idx="1"/>
          </p:nvPr>
        </p:nvPicPr>
        <p:blipFill>
          <a:blip r:embed="rId2" cstate="print"/>
          <a:stretch>
            <a:fillRect/>
          </a:stretch>
        </p:blipFill>
        <p:spPr>
          <a:xfrm>
            <a:off x="1571604" y="1500174"/>
            <a:ext cx="3840480" cy="4800600"/>
          </a:xfrm>
        </p:spPr>
      </p:pic>
      <p:sp>
        <p:nvSpPr>
          <p:cNvPr id="5" name="CasellaDiTesto 4"/>
          <p:cNvSpPr txBox="1"/>
          <p:nvPr/>
        </p:nvSpPr>
        <p:spPr>
          <a:xfrm>
            <a:off x="5857884" y="1142984"/>
            <a:ext cx="3000396" cy="535531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Around the world people often believe that Naples is the Italian "City of Music". This is surely true concerning the world of the "melodic song", but Italians also consider another city as a fertile "land of music". This is </a:t>
            </a:r>
            <a:r>
              <a:rPr lang="en-US" b="1" dirty="0" smtClean="0">
                <a:solidFill>
                  <a:schemeClr val="accent1">
                    <a:lumMod val="75000"/>
                  </a:schemeClr>
                </a:solidFill>
                <a:latin typeface="Agency FB" pitchFamily="34" charset="0"/>
              </a:rPr>
              <a:t>Genoa</a:t>
            </a:r>
            <a:r>
              <a:rPr lang="en-US" dirty="0" smtClean="0">
                <a:solidFill>
                  <a:schemeClr val="accent1">
                    <a:lumMod val="75000"/>
                  </a:schemeClr>
                </a:solidFill>
                <a:latin typeface="Agency FB" pitchFamily="34" charset="0"/>
              </a:rPr>
              <a:t>, which </a:t>
            </a:r>
            <a:r>
              <a:rPr lang="en-US" b="1" dirty="0" smtClean="0">
                <a:solidFill>
                  <a:schemeClr val="accent1">
                    <a:lumMod val="75000"/>
                  </a:schemeClr>
                </a:solidFill>
                <a:latin typeface="Agency FB" pitchFamily="34" charset="0"/>
              </a:rPr>
              <a:t>is known around the country as the "capital of songwriters".</a:t>
            </a:r>
            <a:r>
              <a:rPr lang="en-US" dirty="0" smtClean="0">
                <a:solidFill>
                  <a:schemeClr val="accent1">
                    <a:lumMod val="75000"/>
                  </a:schemeClr>
                </a:solidFill>
                <a:latin typeface="Agency FB" pitchFamily="34" charset="0"/>
              </a:rPr>
              <a:t>🎼🎸The so-called "Genoese school of songwriters" has several exponents such as </a:t>
            </a:r>
            <a:r>
              <a:rPr lang="en-US" dirty="0" err="1" smtClean="0">
                <a:solidFill>
                  <a:schemeClr val="accent1">
                    <a:lumMod val="75000"/>
                  </a:schemeClr>
                </a:solidFill>
                <a:latin typeface="Agency FB" pitchFamily="34" charset="0"/>
              </a:rPr>
              <a:t>Fabrizio</a:t>
            </a:r>
            <a:r>
              <a:rPr lang="en-US" dirty="0" smtClean="0">
                <a:solidFill>
                  <a:schemeClr val="accent1">
                    <a:lumMod val="75000"/>
                  </a:schemeClr>
                </a:solidFill>
                <a:latin typeface="Agency FB" pitchFamily="34" charset="0"/>
              </a:rPr>
              <a:t> De </a:t>
            </a:r>
            <a:r>
              <a:rPr lang="en-US" dirty="0" err="1" smtClean="0">
                <a:solidFill>
                  <a:schemeClr val="accent1">
                    <a:lumMod val="75000"/>
                  </a:schemeClr>
                </a:solidFill>
                <a:latin typeface="Agency FB" pitchFamily="34" charset="0"/>
              </a:rPr>
              <a:t>Andrè</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pic</a:t>
            </a:r>
            <a:r>
              <a:rPr lang="en-US" dirty="0" smtClean="0">
                <a:solidFill>
                  <a:schemeClr val="accent1">
                    <a:lumMod val="75000"/>
                  </a:schemeClr>
                </a:solidFill>
                <a:latin typeface="Agency FB" pitchFamily="34" charset="0"/>
              </a:rPr>
              <a:t>], Umberto </a:t>
            </a:r>
            <a:r>
              <a:rPr lang="en-US" dirty="0" err="1" smtClean="0">
                <a:solidFill>
                  <a:schemeClr val="accent1">
                    <a:lumMod val="75000"/>
                  </a:schemeClr>
                </a:solidFill>
                <a:latin typeface="Agency FB" pitchFamily="34" charset="0"/>
              </a:rPr>
              <a:t>Bindi</a:t>
            </a:r>
            <a:r>
              <a:rPr lang="en-US" dirty="0" smtClean="0">
                <a:solidFill>
                  <a:schemeClr val="accent1">
                    <a:lumMod val="75000"/>
                  </a:schemeClr>
                </a:solidFill>
                <a:latin typeface="Agency FB" pitchFamily="34" charset="0"/>
              </a:rPr>
              <a:t>, Sergio </a:t>
            </a:r>
            <a:r>
              <a:rPr lang="en-US" dirty="0" err="1" smtClean="0">
                <a:solidFill>
                  <a:schemeClr val="accent1">
                    <a:lumMod val="75000"/>
                  </a:schemeClr>
                </a:solidFill>
                <a:latin typeface="Agency FB" pitchFamily="34" charset="0"/>
              </a:rPr>
              <a:t>Endrigo</a:t>
            </a:r>
            <a:r>
              <a:rPr lang="en-US" dirty="0" smtClean="0">
                <a:solidFill>
                  <a:schemeClr val="accent1">
                    <a:lumMod val="75000"/>
                  </a:schemeClr>
                </a:solidFill>
                <a:latin typeface="Agency FB" pitchFamily="34" charset="0"/>
              </a:rPr>
              <a:t>, Bruno </a:t>
            </a:r>
            <a:r>
              <a:rPr lang="en-US" dirty="0" err="1" smtClean="0">
                <a:solidFill>
                  <a:schemeClr val="accent1">
                    <a:lumMod val="75000"/>
                  </a:schemeClr>
                </a:solidFill>
                <a:latin typeface="Agency FB" pitchFamily="34" charset="0"/>
              </a:rPr>
              <a:t>Lauzi</a:t>
            </a:r>
            <a:r>
              <a:rPr lang="en-US" dirty="0" smtClean="0">
                <a:solidFill>
                  <a:schemeClr val="accent1">
                    <a:lumMod val="75000"/>
                  </a:schemeClr>
                </a:solidFill>
                <a:latin typeface="Agency FB" pitchFamily="34" charset="0"/>
              </a:rPr>
              <a:t>, Gino Paoli and Luigi </a:t>
            </a:r>
            <a:r>
              <a:rPr lang="en-US" dirty="0" err="1" smtClean="0">
                <a:solidFill>
                  <a:schemeClr val="accent1">
                    <a:lumMod val="75000"/>
                  </a:schemeClr>
                </a:solidFill>
                <a:latin typeface="Agency FB" pitchFamily="34" charset="0"/>
              </a:rPr>
              <a:t>Tenco</a:t>
            </a:r>
            <a:r>
              <a:rPr lang="en-US" dirty="0" smtClean="0">
                <a:solidFill>
                  <a:schemeClr val="accent1">
                    <a:lumMod val="75000"/>
                  </a:schemeClr>
                </a:solidFill>
                <a:latin typeface="Agency FB" pitchFamily="34" charset="0"/>
              </a:rPr>
              <a:t>.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This Genoese movement, born in the 1960s, determined a fracture with the previous Italian Popular Song. The songwriting became more realistic and enhanced the importance of political issues.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82</a:t>
            </a:r>
            <a:endParaRPr lang="it-IT" dirty="0"/>
          </a:p>
        </p:txBody>
      </p:sp>
      <p:pic>
        <p:nvPicPr>
          <p:cNvPr id="4" name="Segnaposto contenuto 3" descr="IMG_20170121_181523_685.jpg"/>
          <p:cNvPicPr>
            <a:picLocks noGrp="1" noChangeAspect="1"/>
          </p:cNvPicPr>
          <p:nvPr>
            <p:ph idx="1"/>
          </p:nvPr>
        </p:nvPicPr>
        <p:blipFill>
          <a:blip r:embed="rId2" cstate="print"/>
          <a:stretch>
            <a:fillRect/>
          </a:stretch>
        </p:blipFill>
        <p:spPr>
          <a:xfrm>
            <a:off x="1571604" y="1428736"/>
            <a:ext cx="3839848" cy="4800600"/>
          </a:xfrm>
        </p:spPr>
      </p:pic>
      <p:sp>
        <p:nvSpPr>
          <p:cNvPr id="5" name="CasellaDiTesto 4"/>
          <p:cNvSpPr txBox="1"/>
          <p:nvPr/>
        </p:nvSpPr>
        <p:spPr>
          <a:xfrm>
            <a:off x="5715008" y="1571612"/>
            <a:ext cx="3071834" cy="452431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holidays of Italians are fixed in two specific periods:</a:t>
            </a:r>
            <a:br>
              <a:rPr lang="en-US" b="1" dirty="0" smtClean="0">
                <a:solidFill>
                  <a:schemeClr val="accent1">
                    <a:lumMod val="75000"/>
                  </a:schemeClr>
                </a:solidFill>
                <a:latin typeface="Agency FB" pitchFamily="34" charset="0"/>
              </a:rPr>
            </a:br>
            <a:r>
              <a:rPr lang="en-US" b="1" dirty="0" smtClean="0">
                <a:solidFill>
                  <a:schemeClr val="accent1">
                    <a:lumMod val="75000"/>
                  </a:schemeClr>
                </a:solidFill>
                <a:latin typeface="Agency FB" pitchFamily="34" charset="0"/>
              </a:rPr>
              <a:t>✴ Christmas;</a:t>
            </a:r>
            <a:br>
              <a:rPr lang="en-US" b="1" dirty="0" smtClean="0">
                <a:solidFill>
                  <a:schemeClr val="accent1">
                    <a:lumMod val="75000"/>
                  </a:schemeClr>
                </a:solidFill>
                <a:latin typeface="Agency FB" pitchFamily="34" charset="0"/>
              </a:rPr>
            </a:br>
            <a:r>
              <a:rPr lang="en-US" b="1" dirty="0" smtClean="0">
                <a:solidFill>
                  <a:schemeClr val="accent1">
                    <a:lumMod val="75000"/>
                  </a:schemeClr>
                </a:solidFill>
                <a:latin typeface="Agency FB" pitchFamily="34" charset="0"/>
              </a:rPr>
              <a:t>✴ August.</a:t>
            </a:r>
          </a:p>
          <a:p>
            <a:endParaRPr lang="en-US" dirty="0" smtClean="0">
              <a:solidFill>
                <a:schemeClr val="accent1">
                  <a:lumMod val="75000"/>
                </a:schemeClr>
              </a:solidFill>
              <a:latin typeface="Agency FB" pitchFamily="34" charset="0"/>
            </a:endParaRPr>
          </a:p>
          <a:p>
            <a:r>
              <a:rPr lang="en-US" dirty="0" smtClean="0">
                <a:solidFill>
                  <a:schemeClr val="accent1">
                    <a:lumMod val="75000"/>
                  </a:schemeClr>
                </a:solidFill>
                <a:latin typeface="Agency FB" pitchFamily="34" charset="0"/>
              </a:rPr>
              <a:t> In August you will find cities which are basically abandoned by locals and packed with foreign tourists.</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During Christmas the </a:t>
            </a:r>
            <a:r>
              <a:rPr lang="en-US" dirty="0" err="1" smtClean="0">
                <a:solidFill>
                  <a:schemeClr val="accent1">
                    <a:lumMod val="75000"/>
                  </a:schemeClr>
                </a:solidFill>
                <a:latin typeface="Agency FB" pitchFamily="34" charset="0"/>
              </a:rPr>
              <a:t>favourite</a:t>
            </a:r>
            <a:r>
              <a:rPr lang="en-US" dirty="0" smtClean="0">
                <a:solidFill>
                  <a:schemeClr val="accent1">
                    <a:lumMod val="75000"/>
                  </a:schemeClr>
                </a:solidFill>
                <a:latin typeface="Agency FB" pitchFamily="34" charset="0"/>
              </a:rPr>
              <a:t> holiday location is represented by the mountain; in August people generally go to the seaside.</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Italians usually organize their vacation as a "family holiday“.</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83</a:t>
            </a:r>
            <a:endParaRPr lang="it-IT" dirty="0"/>
          </a:p>
        </p:txBody>
      </p:sp>
      <p:pic>
        <p:nvPicPr>
          <p:cNvPr id="4" name="Segnaposto contenuto 3" descr="IMG_20170122_165411_013.jpg"/>
          <p:cNvPicPr>
            <a:picLocks noGrp="1" noChangeAspect="1"/>
          </p:cNvPicPr>
          <p:nvPr>
            <p:ph idx="1"/>
          </p:nvPr>
        </p:nvPicPr>
        <p:blipFill>
          <a:blip r:embed="rId2" cstate="print"/>
          <a:stretch>
            <a:fillRect/>
          </a:stretch>
        </p:blipFill>
        <p:spPr>
          <a:xfrm>
            <a:off x="2714612" y="1357298"/>
            <a:ext cx="4792534" cy="3959933"/>
          </a:xfrm>
        </p:spPr>
      </p:pic>
      <p:sp>
        <p:nvSpPr>
          <p:cNvPr id="5" name="CasellaDiTesto 4"/>
          <p:cNvSpPr txBox="1"/>
          <p:nvPr/>
        </p:nvSpPr>
        <p:spPr>
          <a:xfrm>
            <a:off x="1500166" y="5572140"/>
            <a:ext cx="685804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err="1" smtClean="0">
                <a:solidFill>
                  <a:schemeClr val="accent1">
                    <a:lumMod val="75000"/>
                  </a:schemeClr>
                </a:solidFill>
                <a:latin typeface="Agency FB" pitchFamily="34" charset="0"/>
              </a:rPr>
              <a:t>Lasagne</a:t>
            </a:r>
            <a:r>
              <a:rPr lang="en-US" b="1" dirty="0" smtClean="0">
                <a:solidFill>
                  <a:schemeClr val="accent1">
                    <a:lumMod val="75000"/>
                  </a:schemeClr>
                </a:solidFill>
                <a:latin typeface="Agency FB" pitchFamily="34" charset="0"/>
              </a:rPr>
              <a:t> Al </a:t>
            </a:r>
            <a:r>
              <a:rPr lang="en-US" b="1" dirty="0" err="1" smtClean="0">
                <a:solidFill>
                  <a:schemeClr val="accent1">
                    <a:lumMod val="75000"/>
                  </a:schemeClr>
                </a:solidFill>
                <a:latin typeface="Agency FB" pitchFamily="34" charset="0"/>
              </a:rPr>
              <a:t>Forno</a:t>
            </a:r>
            <a:r>
              <a:rPr lang="en-US" b="1" dirty="0" smtClean="0">
                <a:solidFill>
                  <a:schemeClr val="accent1">
                    <a:lumMod val="75000"/>
                  </a:schemeClr>
                </a:solidFill>
                <a:latin typeface="Agency FB" pitchFamily="34" charset="0"/>
              </a:rPr>
              <a:t> represent a dish made with several layers of </a:t>
            </a:r>
            <a:r>
              <a:rPr lang="en-US" b="1" dirty="0" err="1" smtClean="0">
                <a:solidFill>
                  <a:schemeClr val="accent1">
                    <a:lumMod val="75000"/>
                  </a:schemeClr>
                </a:solidFill>
                <a:latin typeface="Agency FB" pitchFamily="34" charset="0"/>
              </a:rPr>
              <a:t>lasagne</a:t>
            </a:r>
            <a:r>
              <a:rPr lang="en-US" b="1" dirty="0" smtClean="0">
                <a:solidFill>
                  <a:schemeClr val="accent1">
                    <a:lumMod val="75000"/>
                  </a:schemeClr>
                </a:solidFill>
                <a:latin typeface="Agency FB" pitchFamily="34" charset="0"/>
              </a:rPr>
              <a:t> sheets, which are a kind of wide flat-shaped pasta, alternated with sauces and other ingredients.</a:t>
            </a:r>
            <a:r>
              <a:rPr lang="en-US" dirty="0" smtClean="0">
                <a:solidFill>
                  <a:schemeClr val="accent1">
                    <a:lumMod val="75000"/>
                  </a:schemeClr>
                </a:solidFill>
                <a:latin typeface="Agency FB" pitchFamily="34" charset="0"/>
              </a:rPr>
              <a:t>  They are typical of Central and Southern Italy.</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84</a:t>
            </a:r>
            <a:endParaRPr lang="it-IT" dirty="0"/>
          </a:p>
        </p:txBody>
      </p:sp>
      <p:pic>
        <p:nvPicPr>
          <p:cNvPr id="4" name="Segnaposto contenuto 3" descr="IMG_20170123_204254_667.jpg"/>
          <p:cNvPicPr>
            <a:picLocks noGrp="1" noChangeAspect="1"/>
          </p:cNvPicPr>
          <p:nvPr>
            <p:ph idx="1"/>
          </p:nvPr>
        </p:nvPicPr>
        <p:blipFill>
          <a:blip r:embed="rId2"/>
          <a:stretch>
            <a:fillRect/>
          </a:stretch>
        </p:blipFill>
        <p:spPr>
          <a:xfrm>
            <a:off x="2857488" y="1214422"/>
            <a:ext cx="4585233" cy="3779521"/>
          </a:xfrm>
        </p:spPr>
      </p:pic>
      <p:sp>
        <p:nvSpPr>
          <p:cNvPr id="5" name="CasellaDiTesto 4"/>
          <p:cNvSpPr txBox="1"/>
          <p:nvPr/>
        </p:nvSpPr>
        <p:spPr>
          <a:xfrm>
            <a:off x="1500166" y="5103674"/>
            <a:ext cx="7000924"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Italy has some sort of Lake district too!  It is located in Northern Italy and it includes glacial lakes, which are the ones that originated from the melting of glaciers. </a:t>
            </a: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Some of the most famous Italian glacial lakes are Lake Como and Lake Garda.</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In the </a:t>
            </a:r>
            <a:r>
              <a:rPr lang="en-US" dirty="0" err="1" smtClean="0">
                <a:solidFill>
                  <a:schemeClr val="accent1">
                    <a:lumMod val="75000"/>
                  </a:schemeClr>
                </a:solidFill>
                <a:latin typeface="Agency FB" pitchFamily="34" charset="0"/>
              </a:rPr>
              <a:t>pic</a:t>
            </a:r>
            <a:r>
              <a:rPr lang="en-US" dirty="0" smtClean="0">
                <a:solidFill>
                  <a:schemeClr val="accent1">
                    <a:lumMod val="75000"/>
                  </a:schemeClr>
                </a:solidFill>
                <a:latin typeface="Agency FB" pitchFamily="34" charset="0"/>
              </a:rPr>
              <a:t>, the glacial debris brought down the mountain by the moraines. At the end of it, there is a glacial lake.</a:t>
            </a:r>
            <a:r>
              <a:rPr lang="en-US" b="1" dirty="0" smtClean="0"/>
              <a:t/>
            </a:r>
            <a:br>
              <a:rPr lang="en-US" b="1" dirty="0" smtClean="0"/>
            </a:br>
            <a:endParaRPr lang="en-US" b="1"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85</a:t>
            </a:r>
            <a:endParaRPr lang="it-IT" dirty="0"/>
          </a:p>
        </p:txBody>
      </p:sp>
      <p:pic>
        <p:nvPicPr>
          <p:cNvPr id="4" name="Segnaposto contenuto 3" descr="IMG_20170124_211327_468.jpg"/>
          <p:cNvPicPr>
            <a:picLocks noGrp="1" noChangeAspect="1"/>
          </p:cNvPicPr>
          <p:nvPr>
            <p:ph idx="1"/>
          </p:nvPr>
        </p:nvPicPr>
        <p:blipFill>
          <a:blip r:embed="rId2" cstate="print"/>
          <a:stretch>
            <a:fillRect/>
          </a:stretch>
        </p:blipFill>
        <p:spPr>
          <a:xfrm>
            <a:off x="1571604" y="1571612"/>
            <a:ext cx="4429156" cy="4429156"/>
          </a:xfrm>
        </p:spPr>
      </p:pic>
      <p:sp>
        <p:nvSpPr>
          <p:cNvPr id="5" name="CasellaDiTesto 4"/>
          <p:cNvSpPr txBox="1"/>
          <p:nvPr/>
        </p:nvSpPr>
        <p:spPr>
          <a:xfrm>
            <a:off x="6215074" y="928670"/>
            <a:ext cx="2714644" cy="550920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dirty="0" smtClean="0">
                <a:solidFill>
                  <a:schemeClr val="accent1">
                    <a:lumMod val="75000"/>
                  </a:schemeClr>
                </a:solidFill>
                <a:latin typeface="Agency FB" pitchFamily="34" charset="0"/>
              </a:rPr>
              <a:t>As you probably know, in Italy, along with the Italian language, there are a lot of local dialects which are spoken by the population. A thing which is probably less known is that there are also the so-called "linguistic minorities" which are even "protected" by Italian laws.</a:t>
            </a:r>
            <a:br>
              <a:rPr lang="en-US" sz="1600" dirty="0" smtClean="0">
                <a:solidFill>
                  <a:schemeClr val="accent1">
                    <a:lumMod val="75000"/>
                  </a:schemeClr>
                </a:solidFill>
                <a:latin typeface="Agency FB" pitchFamily="34" charset="0"/>
              </a:rPr>
            </a:br>
            <a:r>
              <a:rPr lang="en-US" sz="1600" b="1" dirty="0" smtClean="0">
                <a:solidFill>
                  <a:schemeClr val="accent1">
                    <a:lumMod val="75000"/>
                  </a:schemeClr>
                </a:solidFill>
                <a:latin typeface="Agency FB" pitchFamily="34" charset="0"/>
              </a:rPr>
              <a:t>Italy officially recognizes 12 linguistic minorities, which have got Albanian, Croatian, Catalan, Slovenian, German, French and Greek origins. </a:t>
            </a:r>
            <a:r>
              <a:rPr lang="en-US" sz="1600" dirty="0" smtClean="0">
                <a:solidFill>
                  <a:schemeClr val="accent1">
                    <a:lumMod val="75000"/>
                  </a:schemeClr>
                </a:solidFill>
                <a:latin typeface="Agency FB" pitchFamily="34" charset="0"/>
              </a:rPr>
              <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A minority which I particularly love (because my ancestors belonged to it) is the </a:t>
            </a:r>
            <a:r>
              <a:rPr lang="en-US" sz="1600" dirty="0" err="1" smtClean="0">
                <a:solidFill>
                  <a:schemeClr val="accent1">
                    <a:lumMod val="75000"/>
                  </a:schemeClr>
                </a:solidFill>
                <a:latin typeface="Agency FB" pitchFamily="34" charset="0"/>
              </a:rPr>
              <a:t>zimbern</a:t>
            </a:r>
            <a:r>
              <a:rPr lang="en-US" sz="1600" dirty="0" smtClean="0">
                <a:solidFill>
                  <a:schemeClr val="accent1">
                    <a:lumMod val="75000"/>
                  </a:schemeClr>
                </a:solidFill>
                <a:latin typeface="Agency FB" pitchFamily="34" charset="0"/>
              </a:rPr>
              <a:t> one, located in the </a:t>
            </a:r>
            <a:r>
              <a:rPr lang="en-US" sz="1600" dirty="0" err="1" smtClean="0">
                <a:solidFill>
                  <a:schemeClr val="accent1">
                    <a:lumMod val="75000"/>
                  </a:schemeClr>
                </a:solidFill>
                <a:latin typeface="Agency FB" pitchFamily="34" charset="0"/>
              </a:rPr>
              <a:t>Asiago</a:t>
            </a:r>
            <a:r>
              <a:rPr lang="en-US" sz="1600" dirty="0" smtClean="0">
                <a:solidFill>
                  <a:schemeClr val="accent1">
                    <a:lumMod val="75000"/>
                  </a:schemeClr>
                </a:solidFill>
                <a:latin typeface="Agency FB" pitchFamily="34" charset="0"/>
              </a:rPr>
              <a:t> plateau and in certain towns in the province of Verona, which has got German origins .</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In the </a:t>
            </a:r>
            <a:r>
              <a:rPr lang="en-US" sz="1600" dirty="0" err="1" smtClean="0">
                <a:solidFill>
                  <a:schemeClr val="accent1">
                    <a:lumMod val="75000"/>
                  </a:schemeClr>
                </a:solidFill>
                <a:latin typeface="Agency FB" pitchFamily="34" charset="0"/>
              </a:rPr>
              <a:t>pic</a:t>
            </a:r>
            <a:r>
              <a:rPr lang="en-US" sz="1600" dirty="0" smtClean="0">
                <a:solidFill>
                  <a:schemeClr val="accent1">
                    <a:lumMod val="75000"/>
                  </a:schemeClr>
                </a:solidFill>
                <a:latin typeface="Agency FB" pitchFamily="34" charset="0"/>
              </a:rPr>
              <a:t> the </a:t>
            </a:r>
            <a:r>
              <a:rPr lang="en-US" sz="1600" dirty="0" err="1" smtClean="0">
                <a:solidFill>
                  <a:schemeClr val="accent1">
                    <a:lumMod val="75000"/>
                  </a:schemeClr>
                </a:solidFill>
                <a:latin typeface="Agency FB" pitchFamily="34" charset="0"/>
              </a:rPr>
              <a:t>Asiago</a:t>
            </a:r>
            <a:r>
              <a:rPr lang="en-US" sz="1600" dirty="0" smtClean="0">
                <a:solidFill>
                  <a:schemeClr val="accent1">
                    <a:lumMod val="75000"/>
                  </a:schemeClr>
                </a:solidFill>
                <a:latin typeface="Agency FB" pitchFamily="34" charset="0"/>
              </a:rPr>
              <a:t> plateau, where nowadays there are only ten </a:t>
            </a:r>
            <a:r>
              <a:rPr lang="en-US" sz="1600" dirty="0" err="1" smtClean="0">
                <a:solidFill>
                  <a:schemeClr val="accent1">
                    <a:lumMod val="75000"/>
                  </a:schemeClr>
                </a:solidFill>
                <a:latin typeface="Agency FB" pitchFamily="34" charset="0"/>
              </a:rPr>
              <a:t>zimbern</a:t>
            </a:r>
            <a:r>
              <a:rPr lang="en-US" sz="1600" dirty="0" smtClean="0">
                <a:solidFill>
                  <a:schemeClr val="accent1">
                    <a:lumMod val="75000"/>
                  </a:schemeClr>
                </a:solidFill>
                <a:latin typeface="Agency FB" pitchFamily="34" charset="0"/>
              </a:rPr>
              <a:t> speakers.</a:t>
            </a:r>
            <a:endParaRPr lang="en-US"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86</a:t>
            </a:r>
            <a:endParaRPr lang="it-IT" dirty="0"/>
          </a:p>
        </p:txBody>
      </p:sp>
      <p:pic>
        <p:nvPicPr>
          <p:cNvPr id="4" name="Segnaposto contenuto 3" descr="IMG_20170125_181518_134.jpg"/>
          <p:cNvPicPr>
            <a:picLocks noGrp="1" noChangeAspect="1"/>
          </p:cNvPicPr>
          <p:nvPr>
            <p:ph idx="1"/>
          </p:nvPr>
        </p:nvPicPr>
        <p:blipFill>
          <a:blip r:embed="rId2" cstate="print"/>
          <a:stretch>
            <a:fillRect/>
          </a:stretch>
        </p:blipFill>
        <p:spPr>
          <a:xfrm>
            <a:off x="1571604" y="1428736"/>
            <a:ext cx="3840480" cy="4800600"/>
          </a:xfrm>
        </p:spPr>
      </p:pic>
      <p:sp>
        <p:nvSpPr>
          <p:cNvPr id="5" name="CasellaDiTesto 4"/>
          <p:cNvSpPr txBox="1"/>
          <p:nvPr/>
        </p:nvSpPr>
        <p:spPr>
          <a:xfrm>
            <a:off x="5643570" y="948690"/>
            <a:ext cx="3214710"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The Italian word for alley is "</a:t>
            </a:r>
            <a:r>
              <a:rPr lang="en-US" b="1" dirty="0" err="1" smtClean="0">
                <a:solidFill>
                  <a:schemeClr val="accent1">
                    <a:lumMod val="75000"/>
                  </a:schemeClr>
                </a:solidFill>
                <a:latin typeface="Agency FB" pitchFamily="34" charset="0"/>
              </a:rPr>
              <a:t>vicolo</a:t>
            </a:r>
            <a:r>
              <a:rPr lang="en-US" b="1" dirty="0" smtClean="0">
                <a:solidFill>
                  <a:schemeClr val="accent1">
                    <a:lumMod val="75000"/>
                  </a:schemeClr>
                </a:solidFill>
                <a:latin typeface="Agency FB" pitchFamily="34" charset="0"/>
              </a:rPr>
              <a:t>". </a:t>
            </a:r>
            <a:r>
              <a:rPr lang="en-US" dirty="0" smtClean="0">
                <a:solidFill>
                  <a:schemeClr val="accent1">
                    <a:lumMod val="75000"/>
                  </a:schemeClr>
                </a:solidFill>
                <a:latin typeface="Agency FB" pitchFamily="34" charset="0"/>
              </a:rPr>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Here some curious facts about alleys in Italy:</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an alley without an exit is called "</a:t>
            </a:r>
            <a:r>
              <a:rPr lang="en-US" dirty="0" err="1" smtClean="0">
                <a:solidFill>
                  <a:schemeClr val="accent1">
                    <a:lumMod val="75000"/>
                  </a:schemeClr>
                </a:solidFill>
                <a:latin typeface="Agency FB" pitchFamily="34" charset="0"/>
              </a:rPr>
              <a:t>vicolo</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cieco</a:t>
            </a:r>
            <a:r>
              <a:rPr lang="en-US" dirty="0" smtClean="0">
                <a:solidFill>
                  <a:schemeClr val="accent1">
                    <a:lumMod val="75000"/>
                  </a:schemeClr>
                </a:solidFill>
                <a:latin typeface="Agency FB" pitchFamily="34" charset="0"/>
              </a:rPr>
              <a:t>" ("blind alley") and there's also a common saying that involves it. Saying "</a:t>
            </a:r>
            <a:r>
              <a:rPr lang="en-US" dirty="0" err="1" smtClean="0">
                <a:solidFill>
                  <a:schemeClr val="accent1">
                    <a:lumMod val="75000"/>
                  </a:schemeClr>
                </a:solidFill>
                <a:latin typeface="Agency FB" pitchFamily="34" charset="0"/>
              </a:rPr>
              <a:t>infilarsi</a:t>
            </a:r>
            <a:r>
              <a:rPr lang="en-US" dirty="0" smtClean="0">
                <a:solidFill>
                  <a:schemeClr val="accent1">
                    <a:lumMod val="75000"/>
                  </a:schemeClr>
                </a:solidFill>
                <a:latin typeface="Agency FB" pitchFamily="34" charset="0"/>
              </a:rPr>
              <a:t> in un </a:t>
            </a:r>
            <a:r>
              <a:rPr lang="en-US" dirty="0" err="1" smtClean="0">
                <a:solidFill>
                  <a:schemeClr val="accent1">
                    <a:lumMod val="75000"/>
                  </a:schemeClr>
                </a:solidFill>
                <a:latin typeface="Agency FB" pitchFamily="34" charset="0"/>
              </a:rPr>
              <a:t>vicolo</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cieco</a:t>
            </a:r>
            <a:r>
              <a:rPr lang="en-US" dirty="0" smtClean="0">
                <a:solidFill>
                  <a:schemeClr val="accent1">
                    <a:lumMod val="75000"/>
                  </a:schemeClr>
                </a:solidFill>
                <a:latin typeface="Agency FB" pitchFamily="34" charset="0"/>
              </a:rPr>
              <a:t>" ("putting yourself into a blind alley") means getting involved in a situation without a solution;</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the city with the most famous alleys is definitely Venice. Alleys/</a:t>
            </a:r>
            <a:r>
              <a:rPr lang="en-US" dirty="0" err="1" smtClean="0">
                <a:solidFill>
                  <a:schemeClr val="accent1">
                    <a:lumMod val="75000"/>
                  </a:schemeClr>
                </a:solidFill>
                <a:latin typeface="Agency FB" pitchFamily="34" charset="0"/>
              </a:rPr>
              <a:t>vicoli</a:t>
            </a:r>
            <a:r>
              <a:rPr lang="en-US" dirty="0" smtClean="0">
                <a:solidFill>
                  <a:schemeClr val="accent1">
                    <a:lumMod val="75000"/>
                  </a:schemeClr>
                </a:solidFill>
                <a:latin typeface="Agency FB" pitchFamily="34" charset="0"/>
              </a:rPr>
              <a:t> in Venice are called "</a:t>
            </a:r>
            <a:r>
              <a:rPr lang="en-US" dirty="0" err="1" smtClean="0">
                <a:solidFill>
                  <a:schemeClr val="accent1">
                    <a:lumMod val="75000"/>
                  </a:schemeClr>
                </a:solidFill>
                <a:latin typeface="Agency FB" pitchFamily="34" charset="0"/>
              </a:rPr>
              <a:t>calli</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the narrowest alley in Italy is in </a:t>
            </a:r>
            <a:r>
              <a:rPr lang="en-US" dirty="0" err="1" smtClean="0">
                <a:solidFill>
                  <a:schemeClr val="accent1">
                    <a:lumMod val="75000"/>
                  </a:schemeClr>
                </a:solidFill>
                <a:latin typeface="Agency FB" pitchFamily="34" charset="0"/>
              </a:rPr>
              <a:t>Ripatransone</a:t>
            </a:r>
            <a:r>
              <a:rPr lang="en-US" dirty="0" smtClean="0">
                <a:solidFill>
                  <a:schemeClr val="accent1">
                    <a:lumMod val="75000"/>
                  </a:schemeClr>
                </a:solidFill>
                <a:latin typeface="Agency FB" pitchFamily="34" charset="0"/>
              </a:rPr>
              <a:t>, a town in Le Marche region. It is 43 cm (16,93 inch) wide for a section and 38 cm (14,96 inch) wide for the rest. If you can go through it, the local Tourism Department gifts you with a "certificate of merit".</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87</a:t>
            </a:r>
            <a:endParaRPr lang="it-IT" dirty="0"/>
          </a:p>
        </p:txBody>
      </p:sp>
      <p:pic>
        <p:nvPicPr>
          <p:cNvPr id="4" name="Segnaposto contenuto 3" descr="IMG_20170126_043140_295.jpg"/>
          <p:cNvPicPr>
            <a:picLocks noGrp="1" noChangeAspect="1"/>
          </p:cNvPicPr>
          <p:nvPr>
            <p:ph idx="1"/>
          </p:nvPr>
        </p:nvPicPr>
        <p:blipFill>
          <a:blip r:embed="rId2"/>
          <a:stretch>
            <a:fillRect/>
          </a:stretch>
        </p:blipFill>
        <p:spPr>
          <a:xfrm>
            <a:off x="2857488" y="1428736"/>
            <a:ext cx="4683286" cy="3500462"/>
          </a:xfrm>
        </p:spPr>
      </p:pic>
      <p:sp>
        <p:nvSpPr>
          <p:cNvPr id="5" name="CasellaDiTesto 4"/>
          <p:cNvSpPr txBox="1"/>
          <p:nvPr/>
        </p:nvSpPr>
        <p:spPr>
          <a:xfrm>
            <a:off x="1571604" y="5103674"/>
            <a:ext cx="7000924"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dirty="0" smtClean="0">
                <a:solidFill>
                  <a:schemeClr val="accent1">
                    <a:lumMod val="75000"/>
                  </a:schemeClr>
                </a:solidFill>
                <a:latin typeface="Agency FB" pitchFamily="34" charset="0"/>
              </a:rPr>
              <a:t>Rome has not always been the Italian capital city. Actually </a:t>
            </a:r>
            <a:r>
              <a:rPr lang="en-GB" b="1" dirty="0" smtClean="0">
                <a:solidFill>
                  <a:schemeClr val="accent1">
                    <a:lumMod val="75000"/>
                  </a:schemeClr>
                </a:solidFill>
                <a:latin typeface="Agency FB" pitchFamily="34" charset="0"/>
              </a:rPr>
              <a:t>the first capital city of the Reign of Italy was Turin </a:t>
            </a:r>
            <a:r>
              <a:rPr lang="en-GB" dirty="0" smtClean="0">
                <a:solidFill>
                  <a:schemeClr val="accent1">
                    <a:lumMod val="75000"/>
                  </a:schemeClr>
                </a:solidFill>
                <a:latin typeface="Agency FB" pitchFamily="34" charset="0"/>
              </a:rPr>
              <a:t>(followed in a second moment by Florence).</a:t>
            </a:r>
            <a:br>
              <a:rPr lang="en-GB" dirty="0" smtClean="0">
                <a:solidFill>
                  <a:schemeClr val="accent1">
                    <a:lumMod val="75000"/>
                  </a:schemeClr>
                </a:solidFill>
                <a:latin typeface="Agency FB" pitchFamily="34" charset="0"/>
              </a:rPr>
            </a:br>
            <a:r>
              <a:rPr lang="en-GB" dirty="0" smtClean="0">
                <a:solidFill>
                  <a:schemeClr val="accent1">
                    <a:lumMod val="75000"/>
                  </a:schemeClr>
                </a:solidFill>
                <a:latin typeface="Agency FB" pitchFamily="34" charset="0"/>
              </a:rPr>
              <a:t>The equestrian sculpture in Piazza San Carlo in Turin [</a:t>
            </a:r>
            <a:r>
              <a:rPr lang="en-GB" dirty="0" err="1" smtClean="0">
                <a:solidFill>
                  <a:schemeClr val="accent1">
                    <a:lumMod val="75000"/>
                  </a:schemeClr>
                </a:solidFill>
                <a:latin typeface="Agency FB" pitchFamily="34" charset="0"/>
              </a:rPr>
              <a:t>pic</a:t>
            </a:r>
            <a:r>
              <a:rPr lang="en-GB" dirty="0" smtClean="0">
                <a:solidFill>
                  <a:schemeClr val="accent1">
                    <a:lumMod val="75000"/>
                  </a:schemeClr>
                </a:solidFill>
                <a:latin typeface="Agency FB" pitchFamily="34" charset="0"/>
              </a:rPr>
              <a:t>], along with Mole </a:t>
            </a:r>
            <a:r>
              <a:rPr lang="en-GB" dirty="0" err="1" smtClean="0">
                <a:solidFill>
                  <a:schemeClr val="accent1">
                    <a:lumMod val="75000"/>
                  </a:schemeClr>
                </a:solidFill>
                <a:latin typeface="Agency FB" pitchFamily="34" charset="0"/>
              </a:rPr>
              <a:t>Antonelliana</a:t>
            </a:r>
            <a:r>
              <a:rPr lang="en-GB" dirty="0" smtClean="0">
                <a:solidFill>
                  <a:schemeClr val="accent1">
                    <a:lumMod val="75000"/>
                  </a:schemeClr>
                </a:solidFill>
                <a:latin typeface="Agency FB" pitchFamily="34" charset="0"/>
              </a:rPr>
              <a:t>, is the most </a:t>
            </a:r>
            <a:r>
              <a:rPr lang="en-GB" dirty="0" err="1" smtClean="0">
                <a:solidFill>
                  <a:schemeClr val="accent1">
                    <a:lumMod val="75000"/>
                  </a:schemeClr>
                </a:solidFill>
                <a:latin typeface="Agency FB" pitchFamily="34" charset="0"/>
              </a:rPr>
              <a:t>significative</a:t>
            </a:r>
            <a:r>
              <a:rPr lang="en-GB" dirty="0" smtClean="0">
                <a:solidFill>
                  <a:schemeClr val="accent1">
                    <a:lumMod val="75000"/>
                  </a:schemeClr>
                </a:solidFill>
                <a:latin typeface="Agency FB" pitchFamily="34" charset="0"/>
              </a:rPr>
              <a:t> monument of the city. In 1864, when they decided to transfer the capital from Turin to Florence, people </a:t>
            </a:r>
            <a:r>
              <a:rPr lang="en-GB" dirty="0" err="1" smtClean="0">
                <a:solidFill>
                  <a:schemeClr val="accent1">
                    <a:lumMod val="75000"/>
                  </a:schemeClr>
                </a:solidFill>
                <a:latin typeface="Agency FB" pitchFamily="34" charset="0"/>
              </a:rPr>
              <a:t>insurrected</a:t>
            </a:r>
            <a:r>
              <a:rPr lang="en-GB" dirty="0" smtClean="0">
                <a:solidFill>
                  <a:schemeClr val="accent1">
                    <a:lumMod val="75000"/>
                  </a:schemeClr>
                </a:solidFill>
                <a:latin typeface="Agency FB" pitchFamily="34" charset="0"/>
              </a:rPr>
              <a:t> and there was a terrible slaughter just beside the monument.</a:t>
            </a:r>
            <a:endParaRPr lang="en-GB"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7</a:t>
            </a:r>
            <a:endParaRPr lang="it-IT" dirty="0"/>
          </a:p>
        </p:txBody>
      </p:sp>
      <p:pic>
        <p:nvPicPr>
          <p:cNvPr id="4" name="Segnaposto contenuto 3" descr="IMG_20161107_172520.jpg"/>
          <p:cNvPicPr>
            <a:picLocks noGrp="1" noChangeAspect="1"/>
          </p:cNvPicPr>
          <p:nvPr>
            <p:ph idx="1"/>
          </p:nvPr>
        </p:nvPicPr>
        <p:blipFill>
          <a:blip r:embed="rId2" cstate="print"/>
          <a:stretch>
            <a:fillRect/>
          </a:stretch>
        </p:blipFill>
        <p:spPr>
          <a:xfrm>
            <a:off x="3214678" y="1357298"/>
            <a:ext cx="3929090" cy="3929090"/>
          </a:xfrm>
        </p:spPr>
      </p:pic>
      <p:sp>
        <p:nvSpPr>
          <p:cNvPr id="5" name="CasellaDiTesto 4"/>
          <p:cNvSpPr txBox="1"/>
          <p:nvPr/>
        </p:nvSpPr>
        <p:spPr>
          <a:xfrm>
            <a:off x="1571604" y="5500702"/>
            <a:ext cx="685804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a:solidFill>
                  <a:schemeClr val="accent1">
                    <a:lumMod val="75000"/>
                  </a:schemeClr>
                </a:solidFill>
                <a:latin typeface="Agency FB" pitchFamily="34" charset="0"/>
              </a:rPr>
              <a:t>T</a:t>
            </a:r>
            <a:r>
              <a:rPr lang="en-US" b="1" dirty="0" smtClean="0">
                <a:solidFill>
                  <a:schemeClr val="accent1">
                    <a:lumMod val="75000"/>
                  </a:schemeClr>
                </a:solidFill>
                <a:latin typeface="Agency FB" pitchFamily="34" charset="0"/>
              </a:rPr>
              <a:t>his is how a "diluted" espresso looks like for an Italian!</a:t>
            </a:r>
            <a:r>
              <a:rPr lang="en-US" dirty="0" smtClean="0">
                <a:solidFill>
                  <a:schemeClr val="accent1">
                    <a:lumMod val="75000"/>
                  </a:schemeClr>
                </a:solidFill>
                <a:latin typeface="Agency FB" pitchFamily="34" charset="0"/>
              </a:rPr>
              <a:t> Giant cups of coffee usually sold in the rest of the world taste like water for us!</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If you want a diluted espresso when in Italy, ask for a "</a:t>
            </a:r>
            <a:r>
              <a:rPr lang="en-US" dirty="0" err="1" smtClean="0">
                <a:solidFill>
                  <a:schemeClr val="accent1">
                    <a:lumMod val="75000"/>
                  </a:schemeClr>
                </a:solidFill>
                <a:latin typeface="Agency FB" pitchFamily="34" charset="0"/>
              </a:rPr>
              <a:t>caffè</a:t>
            </a:r>
            <a:r>
              <a:rPr lang="en-US" dirty="0" smtClean="0">
                <a:solidFill>
                  <a:schemeClr val="accent1">
                    <a:lumMod val="75000"/>
                  </a:schemeClr>
                </a:solidFill>
                <a:latin typeface="Agency FB" pitchFamily="34" charset="0"/>
              </a:rPr>
              <a:t> </a:t>
            </a:r>
            <a:r>
              <a:rPr lang="en-US" dirty="0" err="1" smtClean="0">
                <a:solidFill>
                  <a:schemeClr val="accent1">
                    <a:lumMod val="75000"/>
                  </a:schemeClr>
                </a:solidFill>
                <a:latin typeface="Agency FB" pitchFamily="34" charset="0"/>
              </a:rPr>
              <a:t>lungo</a:t>
            </a:r>
            <a:r>
              <a:rPr lang="en-US" dirty="0" smtClean="0">
                <a:solidFill>
                  <a:schemeClr val="accent1">
                    <a:lumMod val="75000"/>
                  </a:schemeClr>
                </a:solidFill>
                <a:latin typeface="Agency FB" pitchFamily="34" charset="0"/>
              </a:rPr>
              <a:t>" (literally "long coffee").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88</a:t>
            </a:r>
            <a:endParaRPr lang="it-IT" dirty="0"/>
          </a:p>
        </p:txBody>
      </p:sp>
      <p:pic>
        <p:nvPicPr>
          <p:cNvPr id="4" name="Segnaposto contenuto 3" descr="IMG_20170127_140952_940.jpg"/>
          <p:cNvPicPr>
            <a:picLocks noGrp="1" noChangeAspect="1"/>
          </p:cNvPicPr>
          <p:nvPr>
            <p:ph idx="1"/>
          </p:nvPr>
        </p:nvPicPr>
        <p:blipFill>
          <a:blip r:embed="rId2" cstate="print"/>
          <a:stretch>
            <a:fillRect/>
          </a:stretch>
        </p:blipFill>
        <p:spPr>
          <a:xfrm>
            <a:off x="1571604" y="1428736"/>
            <a:ext cx="3887327" cy="4800600"/>
          </a:xfrm>
        </p:spPr>
      </p:pic>
      <p:sp>
        <p:nvSpPr>
          <p:cNvPr id="5" name="CasellaDiTesto 4"/>
          <p:cNvSpPr txBox="1"/>
          <p:nvPr/>
        </p:nvSpPr>
        <p:spPr>
          <a:xfrm>
            <a:off x="5715008" y="1571612"/>
            <a:ext cx="3143272" cy="452431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dirty="0" smtClean="0">
                <a:solidFill>
                  <a:schemeClr val="accent1">
                    <a:lumMod val="75000"/>
                  </a:schemeClr>
                </a:solidFill>
                <a:latin typeface="Agency FB" pitchFamily="34" charset="0"/>
              </a:rPr>
              <a:t>Since Jan. 27</a:t>
            </a:r>
            <a:r>
              <a:rPr lang="en-US" sz="1600" baseline="30000" dirty="0" smtClean="0">
                <a:solidFill>
                  <a:schemeClr val="accent1">
                    <a:lumMod val="75000"/>
                  </a:schemeClr>
                </a:solidFill>
                <a:latin typeface="Agency FB" pitchFamily="34" charset="0"/>
              </a:rPr>
              <a:t>th</a:t>
            </a:r>
            <a:r>
              <a:rPr lang="en-US" sz="1600" dirty="0" smtClean="0">
                <a:solidFill>
                  <a:schemeClr val="accent1">
                    <a:lumMod val="75000"/>
                  </a:schemeClr>
                </a:solidFill>
                <a:latin typeface="Agency FB" pitchFamily="34" charset="0"/>
              </a:rPr>
              <a:t> is the Holocaust Memorial Day, I want to dedicate this post to </a:t>
            </a:r>
            <a:r>
              <a:rPr lang="en-US" sz="1600" b="1" dirty="0" smtClean="0">
                <a:solidFill>
                  <a:schemeClr val="accent1">
                    <a:lumMod val="75000"/>
                  </a:schemeClr>
                </a:solidFill>
                <a:latin typeface="Agency FB" pitchFamily="34" charset="0"/>
              </a:rPr>
              <a:t>Primo Levi</a:t>
            </a:r>
            <a:r>
              <a:rPr lang="en-US" sz="1600" dirty="0" smtClean="0">
                <a:solidFill>
                  <a:schemeClr val="accent1">
                    <a:lumMod val="75000"/>
                  </a:schemeClr>
                </a:solidFill>
                <a:latin typeface="Agency FB" pitchFamily="34" charset="0"/>
              </a:rPr>
              <a:t>, who </a:t>
            </a:r>
            <a:r>
              <a:rPr lang="en-US" sz="1600" b="1" dirty="0" smtClean="0">
                <a:solidFill>
                  <a:schemeClr val="accent1">
                    <a:lumMod val="75000"/>
                  </a:schemeClr>
                </a:solidFill>
                <a:latin typeface="Agency FB" pitchFamily="34" charset="0"/>
              </a:rPr>
              <a:t>probably wrote the most important account concerning concentration camps. </a:t>
            </a:r>
            <a:r>
              <a:rPr lang="en-US" sz="1600" dirty="0" smtClean="0">
                <a:solidFill>
                  <a:schemeClr val="accent1">
                    <a:lumMod val="75000"/>
                  </a:schemeClr>
                </a:solidFill>
                <a:latin typeface="Agency FB" pitchFamily="34" charset="0"/>
              </a:rPr>
              <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His masterpiece "If this is a man" (American version "Survival in Auschwitz"), however, is not only this: it's also a philosophical book about life and the human being. Those who read it don't come back the same as before.</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
            </a:r>
            <a:br>
              <a:rPr lang="en-US" sz="1600" dirty="0" smtClean="0">
                <a:solidFill>
                  <a:schemeClr val="accent1">
                    <a:lumMod val="75000"/>
                  </a:schemeClr>
                </a:solidFill>
                <a:latin typeface="Agency FB" pitchFamily="34" charset="0"/>
              </a:rPr>
            </a:br>
            <a:r>
              <a:rPr lang="en-US" sz="1600" dirty="0" smtClean="0">
                <a:solidFill>
                  <a:schemeClr val="accent1">
                    <a:lumMod val="75000"/>
                  </a:schemeClr>
                </a:solidFill>
                <a:latin typeface="Agency FB" pitchFamily="34" charset="0"/>
              </a:rPr>
              <a:t>Levi, an Italian Jewish chemist born in Turin, was a prisoner of Auschwitz concentration camp. He survived and wrote important accounts such as the mentioned If This Is a Man, The Truce and The Drowned and the Saved. But he also wrote novels, short stories, poems and "The periodic table", the best science book ever written. </a:t>
            </a:r>
            <a:endParaRPr lang="en-US"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89</a:t>
            </a:r>
            <a:endParaRPr lang="it-IT" dirty="0"/>
          </a:p>
        </p:txBody>
      </p:sp>
      <p:pic>
        <p:nvPicPr>
          <p:cNvPr id="4" name="Segnaposto contenuto 3" descr="IMG_20170128_215405_342.jpg"/>
          <p:cNvPicPr>
            <a:picLocks noGrp="1" noChangeAspect="1"/>
          </p:cNvPicPr>
          <p:nvPr>
            <p:ph idx="1"/>
          </p:nvPr>
        </p:nvPicPr>
        <p:blipFill>
          <a:blip r:embed="rId2"/>
          <a:stretch>
            <a:fillRect/>
          </a:stretch>
        </p:blipFill>
        <p:spPr>
          <a:xfrm>
            <a:off x="2857488" y="1214422"/>
            <a:ext cx="4594311" cy="3869877"/>
          </a:xfrm>
        </p:spPr>
      </p:pic>
      <p:sp>
        <p:nvSpPr>
          <p:cNvPr id="5" name="CasellaDiTesto 4"/>
          <p:cNvSpPr txBox="1"/>
          <p:nvPr/>
        </p:nvSpPr>
        <p:spPr>
          <a:xfrm>
            <a:off x="1500166" y="5288340"/>
            <a:ext cx="71438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1600" dirty="0" smtClean="0">
                <a:solidFill>
                  <a:schemeClr val="accent1">
                    <a:lumMod val="75000"/>
                  </a:schemeClr>
                </a:solidFill>
                <a:latin typeface="Agency FB" pitchFamily="34" charset="0"/>
              </a:rPr>
              <a:t>For those who believe in this kind of stuff, </a:t>
            </a:r>
            <a:r>
              <a:rPr lang="en-GB" sz="1600" b="1" dirty="0" smtClean="0">
                <a:solidFill>
                  <a:schemeClr val="accent1">
                    <a:lumMod val="75000"/>
                  </a:schemeClr>
                </a:solidFill>
                <a:latin typeface="Agency FB" pitchFamily="34" charset="0"/>
              </a:rPr>
              <a:t>Turin is considered one the most "supernatural" cities in the world.</a:t>
            </a:r>
            <a:r>
              <a:rPr lang="en-GB" sz="1600" dirty="0" smtClean="0">
                <a:solidFill>
                  <a:schemeClr val="accent1">
                    <a:lumMod val="75000"/>
                  </a:schemeClr>
                </a:solidFill>
                <a:latin typeface="Agency FB" pitchFamily="34" charset="0"/>
              </a:rPr>
              <a:t> Being the apex of two "triangles of magic"( the triangle of black magic formed by Turin, London, San Francisco and the one of white magic formed by Turin, Lyon and Prague)and with a long tradition of </a:t>
            </a:r>
            <a:r>
              <a:rPr lang="en-GB" sz="1600" dirty="0" err="1" smtClean="0">
                <a:solidFill>
                  <a:schemeClr val="accent1">
                    <a:lumMod val="75000"/>
                  </a:schemeClr>
                </a:solidFill>
                <a:latin typeface="Agency FB" pitchFamily="34" charset="0"/>
              </a:rPr>
              <a:t>esoterism</a:t>
            </a:r>
            <a:r>
              <a:rPr lang="en-GB" sz="1600" dirty="0" smtClean="0">
                <a:solidFill>
                  <a:schemeClr val="accent1">
                    <a:lumMod val="75000"/>
                  </a:schemeClr>
                </a:solidFill>
                <a:latin typeface="Agency FB" pitchFamily="34" charset="0"/>
              </a:rPr>
              <a:t>, it is believed that there are certain spots in the city that "exude" white or black magic. There are even tours that take you around to visit these landmarks.</a:t>
            </a:r>
            <a:br>
              <a:rPr lang="en-GB" sz="1600" dirty="0" smtClean="0">
                <a:solidFill>
                  <a:schemeClr val="accent1">
                    <a:lumMod val="75000"/>
                  </a:schemeClr>
                </a:solidFill>
                <a:latin typeface="Agency FB" pitchFamily="34" charset="0"/>
              </a:rPr>
            </a:br>
            <a:r>
              <a:rPr lang="en-GB" sz="1600" dirty="0" smtClean="0">
                <a:solidFill>
                  <a:schemeClr val="accent1">
                    <a:lumMod val="75000"/>
                  </a:schemeClr>
                </a:solidFill>
                <a:latin typeface="Agency FB" pitchFamily="34" charset="0"/>
              </a:rPr>
              <a:t>➡ In the </a:t>
            </a:r>
            <a:r>
              <a:rPr lang="en-GB" sz="1600" dirty="0" err="1" smtClean="0">
                <a:solidFill>
                  <a:schemeClr val="accent1">
                    <a:lumMod val="75000"/>
                  </a:schemeClr>
                </a:solidFill>
                <a:latin typeface="Agency FB" pitchFamily="34" charset="0"/>
              </a:rPr>
              <a:t>pic</a:t>
            </a:r>
            <a:r>
              <a:rPr lang="en-GB" sz="1600" dirty="0" smtClean="0">
                <a:solidFill>
                  <a:schemeClr val="accent1">
                    <a:lumMod val="75000"/>
                  </a:schemeClr>
                </a:solidFill>
                <a:latin typeface="Agency FB" pitchFamily="34" charset="0"/>
              </a:rPr>
              <a:t>, the Church of Gran Madre </a:t>
            </a:r>
            <a:r>
              <a:rPr lang="en-GB" sz="1600" dirty="0" err="1" smtClean="0">
                <a:solidFill>
                  <a:schemeClr val="accent1">
                    <a:lumMod val="75000"/>
                  </a:schemeClr>
                </a:solidFill>
                <a:latin typeface="Agency FB" pitchFamily="34" charset="0"/>
              </a:rPr>
              <a:t>di</a:t>
            </a:r>
            <a:r>
              <a:rPr lang="en-GB" sz="1600" dirty="0" smtClean="0">
                <a:solidFill>
                  <a:schemeClr val="accent1">
                    <a:lumMod val="75000"/>
                  </a:schemeClr>
                </a:solidFill>
                <a:latin typeface="Agency FB" pitchFamily="34" charset="0"/>
              </a:rPr>
              <a:t> </a:t>
            </a:r>
            <a:r>
              <a:rPr lang="en-GB" sz="1600" dirty="0" err="1" smtClean="0">
                <a:solidFill>
                  <a:schemeClr val="accent1">
                    <a:lumMod val="75000"/>
                  </a:schemeClr>
                </a:solidFill>
                <a:latin typeface="Agency FB" pitchFamily="34" charset="0"/>
              </a:rPr>
              <a:t>Dio</a:t>
            </a:r>
            <a:r>
              <a:rPr lang="en-GB" sz="1600" dirty="0" smtClean="0">
                <a:solidFill>
                  <a:schemeClr val="accent1">
                    <a:lumMod val="75000"/>
                  </a:schemeClr>
                </a:solidFill>
                <a:latin typeface="Agency FB" pitchFamily="34" charset="0"/>
              </a:rPr>
              <a:t>, which is allegedly source of white magic. </a:t>
            </a:r>
            <a:endParaRPr lang="en-GB"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90</a:t>
            </a:r>
            <a:endParaRPr lang="it-IT" dirty="0"/>
          </a:p>
        </p:txBody>
      </p:sp>
      <p:pic>
        <p:nvPicPr>
          <p:cNvPr id="4" name="Segnaposto contenuto 3" descr="IMG_20170129_151537_537.jpg"/>
          <p:cNvPicPr>
            <a:picLocks noGrp="1" noChangeAspect="1"/>
          </p:cNvPicPr>
          <p:nvPr>
            <p:ph idx="1"/>
          </p:nvPr>
        </p:nvPicPr>
        <p:blipFill>
          <a:blip r:embed="rId2"/>
          <a:stretch>
            <a:fillRect/>
          </a:stretch>
        </p:blipFill>
        <p:spPr>
          <a:xfrm>
            <a:off x="1714480" y="1285860"/>
            <a:ext cx="6858048" cy="3851147"/>
          </a:xfrm>
        </p:spPr>
      </p:pic>
      <p:sp>
        <p:nvSpPr>
          <p:cNvPr id="5" name="CasellaDiTesto 4"/>
          <p:cNvSpPr txBox="1"/>
          <p:nvPr/>
        </p:nvSpPr>
        <p:spPr>
          <a:xfrm>
            <a:off x="1357290" y="5380672"/>
            <a:ext cx="7500990"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Jan. 29th, 30th and 31st are the so-called "Days of the female blackbird", which are said to be the coldest days of the year </a:t>
            </a:r>
            <a:r>
              <a:rPr lang="en-US" dirty="0" smtClean="0">
                <a:solidFill>
                  <a:schemeClr val="accent1">
                    <a:lumMod val="75000"/>
                  </a:schemeClr>
                </a:solidFill>
                <a:latin typeface="Agency FB" pitchFamily="34" charset="0"/>
              </a:rPr>
              <a:t>❄🐦</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According to a legend, blackbirds used to be white (</a:t>
            </a:r>
            <a:r>
              <a:rPr lang="en-US" dirty="0" err="1" smtClean="0">
                <a:solidFill>
                  <a:schemeClr val="accent1">
                    <a:lumMod val="75000"/>
                  </a:schemeClr>
                </a:solidFill>
                <a:latin typeface="Agency FB" pitchFamily="34" charset="0"/>
              </a:rPr>
              <a:t>whitebirds</a:t>
            </a:r>
            <a:r>
              <a:rPr lang="en-US" dirty="0" smtClean="0">
                <a:solidFill>
                  <a:schemeClr val="accent1">
                    <a:lumMod val="75000"/>
                  </a:schemeClr>
                </a:solidFill>
                <a:latin typeface="Agency FB" pitchFamily="34" charset="0"/>
              </a:rPr>
              <a:t>?!?), but once a female blackbird, in order to escape from the great cold, sought refuge inside a chimney: as a consequence it became black because of the soot. From that day blackbirds are indeed...black!</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91</a:t>
            </a:r>
            <a:endParaRPr lang="it-IT" dirty="0"/>
          </a:p>
        </p:txBody>
      </p:sp>
      <p:pic>
        <p:nvPicPr>
          <p:cNvPr id="4" name="Segnaposto contenuto 3" descr="IMG_20170130_175107_633.jpg"/>
          <p:cNvPicPr>
            <a:picLocks noGrp="1" noChangeAspect="1"/>
          </p:cNvPicPr>
          <p:nvPr>
            <p:ph idx="1"/>
          </p:nvPr>
        </p:nvPicPr>
        <p:blipFill>
          <a:blip r:embed="rId2" cstate="print"/>
          <a:stretch>
            <a:fillRect/>
          </a:stretch>
        </p:blipFill>
        <p:spPr>
          <a:xfrm>
            <a:off x="2500298" y="1285860"/>
            <a:ext cx="5302269" cy="3976702"/>
          </a:xfrm>
        </p:spPr>
      </p:pic>
      <p:sp>
        <p:nvSpPr>
          <p:cNvPr id="6" name="CasellaDiTesto 5"/>
          <p:cNvSpPr txBox="1"/>
          <p:nvPr/>
        </p:nvSpPr>
        <p:spPr>
          <a:xfrm>
            <a:off x="1571604" y="5500702"/>
            <a:ext cx="692948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This is a simple miniature of the so-called </a:t>
            </a:r>
            <a:r>
              <a:rPr lang="en-US" b="1" dirty="0" smtClean="0">
                <a:solidFill>
                  <a:schemeClr val="accent1">
                    <a:lumMod val="75000"/>
                  </a:schemeClr>
                </a:solidFill>
                <a:latin typeface="Agency FB" pitchFamily="34" charset="0"/>
              </a:rPr>
              <a:t>"Sicilian cart", a horse or donkey-drawn cart which was largely used in Sicily.</a:t>
            </a:r>
            <a:r>
              <a:rPr lang="en-US" dirty="0" smtClean="0">
                <a:solidFill>
                  <a:schemeClr val="accent1">
                    <a:lumMod val="75000"/>
                  </a:schemeClr>
                </a:solidFill>
                <a:latin typeface="Agency FB" pitchFamily="34" charset="0"/>
              </a:rPr>
              <a:t> It is very </a:t>
            </a:r>
            <a:r>
              <a:rPr lang="en-US" dirty="0" err="1" smtClean="0">
                <a:solidFill>
                  <a:schemeClr val="accent1">
                    <a:lumMod val="75000"/>
                  </a:schemeClr>
                </a:solidFill>
                <a:latin typeface="Agency FB" pitchFamily="34" charset="0"/>
              </a:rPr>
              <a:t>colourful</a:t>
            </a:r>
            <a:r>
              <a:rPr lang="en-US" dirty="0" smtClean="0">
                <a:solidFill>
                  <a:schemeClr val="accent1">
                    <a:lumMod val="75000"/>
                  </a:schemeClr>
                </a:solidFill>
                <a:latin typeface="Agency FB" pitchFamily="34" charset="0"/>
              </a:rPr>
              <a:t> and </a:t>
            </a:r>
            <a:r>
              <a:rPr lang="en-US" dirty="0" err="1" smtClean="0">
                <a:solidFill>
                  <a:schemeClr val="accent1">
                    <a:lumMod val="75000"/>
                  </a:schemeClr>
                </a:solidFill>
                <a:latin typeface="Agency FB" pitchFamily="34" charset="0"/>
              </a:rPr>
              <a:t>ornated</a:t>
            </a:r>
            <a:r>
              <a:rPr lang="en-US" dirty="0" smtClean="0">
                <a:solidFill>
                  <a:schemeClr val="accent1">
                    <a:lumMod val="75000"/>
                  </a:schemeClr>
                </a:solidFill>
                <a:latin typeface="Agency FB" pitchFamily="34" charset="0"/>
              </a:rPr>
              <a:t> and it seems it was introduced to the island by ancient Greeks. Nowadays there is a museum dedicated to them, which is located in </a:t>
            </a:r>
            <a:r>
              <a:rPr lang="en-US" dirty="0" err="1" smtClean="0">
                <a:solidFill>
                  <a:schemeClr val="accent1">
                    <a:lumMod val="75000"/>
                  </a:schemeClr>
                </a:solidFill>
                <a:latin typeface="Agency FB" pitchFamily="34" charset="0"/>
              </a:rPr>
              <a:t>Terrasini</a:t>
            </a:r>
            <a:r>
              <a:rPr lang="en-US" dirty="0" smtClean="0">
                <a:solidFill>
                  <a:schemeClr val="accent1">
                    <a:lumMod val="75000"/>
                  </a:schemeClr>
                </a:solidFill>
                <a:latin typeface="Agency FB" pitchFamily="34" charset="0"/>
              </a:rPr>
              <a:t>, in the province of Palermo.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92</a:t>
            </a:r>
            <a:endParaRPr lang="it-IT" dirty="0"/>
          </a:p>
        </p:txBody>
      </p:sp>
      <p:pic>
        <p:nvPicPr>
          <p:cNvPr id="4" name="Segnaposto contenuto 3" descr="IMG_20170131_142853_406.jpg"/>
          <p:cNvPicPr>
            <a:picLocks noGrp="1" noChangeAspect="1"/>
          </p:cNvPicPr>
          <p:nvPr>
            <p:ph idx="1"/>
          </p:nvPr>
        </p:nvPicPr>
        <p:blipFill>
          <a:blip r:embed="rId2" cstate="print"/>
          <a:stretch>
            <a:fillRect/>
          </a:stretch>
        </p:blipFill>
        <p:spPr>
          <a:xfrm>
            <a:off x="3143240" y="1285860"/>
            <a:ext cx="3859227" cy="3859227"/>
          </a:xfrm>
        </p:spPr>
      </p:pic>
      <p:sp>
        <p:nvSpPr>
          <p:cNvPr id="5" name="CasellaDiTesto 4"/>
          <p:cNvSpPr txBox="1"/>
          <p:nvPr/>
        </p:nvSpPr>
        <p:spPr>
          <a:xfrm>
            <a:off x="1643042" y="5357826"/>
            <a:ext cx="685804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In </a:t>
            </a:r>
            <a:r>
              <a:rPr lang="en-US" b="1" dirty="0" err="1" smtClean="0">
                <a:solidFill>
                  <a:schemeClr val="accent1">
                    <a:lumMod val="75000"/>
                  </a:schemeClr>
                </a:solidFill>
                <a:latin typeface="Agency FB" pitchFamily="34" charset="0"/>
              </a:rPr>
              <a:t>Chiusdino</a:t>
            </a:r>
            <a:r>
              <a:rPr lang="en-US" b="1" dirty="0" smtClean="0">
                <a:solidFill>
                  <a:schemeClr val="accent1">
                    <a:lumMod val="75000"/>
                  </a:schemeClr>
                </a:solidFill>
                <a:latin typeface="Agency FB" pitchFamily="34" charset="0"/>
              </a:rPr>
              <a:t>, Tuscany, there are elements that recall the Arthurian legend of the Knights of the Round Table</a:t>
            </a:r>
            <a:r>
              <a:rPr lang="en-US" dirty="0" smtClean="0">
                <a:solidFill>
                  <a:schemeClr val="accent1">
                    <a:lumMod val="75000"/>
                  </a:schemeClr>
                </a:solidFill>
                <a:latin typeface="Agency FB" pitchFamily="34" charset="0"/>
              </a:rPr>
              <a:t>. Inside a chapel called La </a:t>
            </a:r>
            <a:r>
              <a:rPr lang="en-US" dirty="0" err="1" smtClean="0">
                <a:solidFill>
                  <a:schemeClr val="accent1">
                    <a:lumMod val="75000"/>
                  </a:schemeClr>
                </a:solidFill>
                <a:latin typeface="Agency FB" pitchFamily="34" charset="0"/>
              </a:rPr>
              <a:t>Rotonda</a:t>
            </a:r>
            <a:r>
              <a:rPr lang="en-US" dirty="0" smtClean="0">
                <a:solidFill>
                  <a:schemeClr val="accent1">
                    <a:lumMod val="75000"/>
                  </a:schemeClr>
                </a:solidFill>
                <a:latin typeface="Agency FB" pitchFamily="34" charset="0"/>
              </a:rPr>
              <a:t> (the Round one) there is a sword in a stone, allegedly planted there by San </a:t>
            </a:r>
            <a:r>
              <a:rPr lang="en-US" dirty="0" err="1" smtClean="0">
                <a:solidFill>
                  <a:schemeClr val="accent1">
                    <a:lumMod val="75000"/>
                  </a:schemeClr>
                </a:solidFill>
                <a:latin typeface="Agency FB" pitchFamily="34" charset="0"/>
              </a:rPr>
              <a:t>Galgano</a:t>
            </a:r>
            <a:r>
              <a:rPr lang="en-US" dirty="0" smtClean="0">
                <a:solidFill>
                  <a:schemeClr val="accent1">
                    <a:lumMod val="75000"/>
                  </a:schemeClr>
                </a:solidFill>
                <a:latin typeface="Agency FB" pitchFamily="34" charset="0"/>
              </a:rPr>
              <a:t> (St. </a:t>
            </a:r>
            <a:r>
              <a:rPr lang="en-US" dirty="0" err="1" smtClean="0">
                <a:solidFill>
                  <a:schemeClr val="accent1">
                    <a:lumMod val="75000"/>
                  </a:schemeClr>
                </a:solidFill>
                <a:latin typeface="Agency FB" pitchFamily="34" charset="0"/>
              </a:rPr>
              <a:t>Gwaine</a:t>
            </a:r>
            <a:r>
              <a:rPr lang="en-US" dirty="0" smtClean="0">
                <a:solidFill>
                  <a:schemeClr val="accent1">
                    <a:lumMod val="75000"/>
                  </a:schemeClr>
                </a:solidFill>
                <a:latin typeface="Agency FB" pitchFamily="34" charset="0"/>
              </a:rPr>
              <a:t>) in the second half of the 12th century</a:t>
            </a:r>
            <a:r>
              <a:rPr lang="en-US" b="1" dirty="0" smtClean="0"/>
              <a:t>. </a:t>
            </a:r>
            <a:endParaRPr lang="en-US" b="1"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93</a:t>
            </a:r>
            <a:endParaRPr lang="it-IT" dirty="0"/>
          </a:p>
        </p:txBody>
      </p:sp>
      <p:pic>
        <p:nvPicPr>
          <p:cNvPr id="4" name="Segnaposto contenuto 3" descr="IMG_20170201_211204_302.jpg"/>
          <p:cNvPicPr>
            <a:picLocks noGrp="1" noChangeAspect="1"/>
          </p:cNvPicPr>
          <p:nvPr>
            <p:ph idx="1"/>
          </p:nvPr>
        </p:nvPicPr>
        <p:blipFill>
          <a:blip r:embed="rId2"/>
          <a:stretch>
            <a:fillRect/>
          </a:stretch>
        </p:blipFill>
        <p:spPr>
          <a:xfrm>
            <a:off x="1357290" y="1571612"/>
            <a:ext cx="4500594" cy="4500594"/>
          </a:xfrm>
        </p:spPr>
      </p:pic>
      <p:sp>
        <p:nvSpPr>
          <p:cNvPr id="5" name="CasellaDiTesto 4"/>
          <p:cNvSpPr txBox="1"/>
          <p:nvPr/>
        </p:nvSpPr>
        <p:spPr>
          <a:xfrm>
            <a:off x="6143636" y="1285860"/>
            <a:ext cx="2786082" cy="501675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600" b="1" dirty="0" smtClean="0">
                <a:solidFill>
                  <a:schemeClr val="accent1">
                    <a:lumMod val="75000"/>
                  </a:schemeClr>
                </a:solidFill>
                <a:latin typeface="Agency FB" pitchFamily="34" charset="0"/>
              </a:rPr>
              <a:t>It is often said that the best Italian literature of the 20th century was born in the trenches</a:t>
            </a:r>
            <a:r>
              <a:rPr lang="en-US" sz="1600" dirty="0" smtClean="0">
                <a:solidFill>
                  <a:schemeClr val="accent1">
                    <a:lumMod val="75000"/>
                  </a:schemeClr>
                </a:solidFill>
                <a:latin typeface="Agency FB" pitchFamily="34" charset="0"/>
              </a:rPr>
              <a:t>. In fact several authors of the first half of that century fought in the army during WW1 and they found themselves writing stuff during the pauses between battles, as to report immediately and describe the sense of horror they were experiencing. Especially authors like </a:t>
            </a:r>
            <a:r>
              <a:rPr lang="en-US" sz="1600" dirty="0" err="1" smtClean="0">
                <a:solidFill>
                  <a:schemeClr val="accent1">
                    <a:lumMod val="75000"/>
                  </a:schemeClr>
                </a:solidFill>
                <a:latin typeface="Agency FB" pitchFamily="34" charset="0"/>
              </a:rPr>
              <a:t>Ungaretti</a:t>
            </a:r>
            <a:r>
              <a:rPr lang="en-US" sz="1600" dirty="0" smtClean="0">
                <a:solidFill>
                  <a:schemeClr val="accent1">
                    <a:lumMod val="75000"/>
                  </a:schemeClr>
                </a:solidFill>
                <a:latin typeface="Agency FB" pitchFamily="34" charset="0"/>
              </a:rPr>
              <a:t>, </a:t>
            </a:r>
            <a:r>
              <a:rPr lang="en-US" sz="1600" dirty="0" err="1" smtClean="0">
                <a:solidFill>
                  <a:schemeClr val="accent1">
                    <a:lumMod val="75000"/>
                  </a:schemeClr>
                </a:solidFill>
                <a:latin typeface="Agency FB" pitchFamily="34" charset="0"/>
              </a:rPr>
              <a:t>Rebora</a:t>
            </a:r>
            <a:r>
              <a:rPr lang="en-US" sz="1600" dirty="0" smtClean="0">
                <a:solidFill>
                  <a:schemeClr val="accent1">
                    <a:lumMod val="75000"/>
                  </a:schemeClr>
                </a:solidFill>
                <a:latin typeface="Agency FB" pitchFamily="34" charset="0"/>
              </a:rPr>
              <a:t> and </a:t>
            </a:r>
            <a:r>
              <a:rPr lang="en-US" sz="1600" dirty="0" err="1" smtClean="0">
                <a:solidFill>
                  <a:schemeClr val="accent1">
                    <a:lumMod val="75000"/>
                  </a:schemeClr>
                </a:solidFill>
                <a:latin typeface="Agency FB" pitchFamily="34" charset="0"/>
              </a:rPr>
              <a:t>Gadda</a:t>
            </a:r>
            <a:r>
              <a:rPr lang="en-US" sz="1600" dirty="0" smtClean="0">
                <a:solidFill>
                  <a:schemeClr val="accent1">
                    <a:lumMod val="75000"/>
                  </a:schemeClr>
                </a:solidFill>
                <a:latin typeface="Agency FB" pitchFamily="34" charset="0"/>
              </a:rPr>
              <a:t> used to do that. ▶ Sadly, lots of these works haven't been translated in foreign languages, but if you want to have an idea about what it meant fighting in the Italian trenches during the First World War, read the memoire "A Year on the High Plateau" (Un Anno </a:t>
            </a:r>
            <a:r>
              <a:rPr lang="en-US" sz="1600" dirty="0" err="1" smtClean="0">
                <a:solidFill>
                  <a:schemeClr val="accent1">
                    <a:lumMod val="75000"/>
                  </a:schemeClr>
                </a:solidFill>
                <a:latin typeface="Agency FB" pitchFamily="34" charset="0"/>
              </a:rPr>
              <a:t>sull'Altipiano</a:t>
            </a:r>
            <a:r>
              <a:rPr lang="en-US" sz="1600" dirty="0" smtClean="0">
                <a:solidFill>
                  <a:schemeClr val="accent1">
                    <a:lumMod val="75000"/>
                  </a:schemeClr>
                </a:solidFill>
                <a:latin typeface="Agency FB" pitchFamily="34" charset="0"/>
              </a:rPr>
              <a:t>) by Emilio </a:t>
            </a:r>
            <a:r>
              <a:rPr lang="en-US" sz="1600" dirty="0" err="1" smtClean="0">
                <a:solidFill>
                  <a:schemeClr val="accent1">
                    <a:lumMod val="75000"/>
                  </a:schemeClr>
                </a:solidFill>
                <a:latin typeface="Agency FB" pitchFamily="34" charset="0"/>
              </a:rPr>
              <a:t>Lussu</a:t>
            </a:r>
            <a:r>
              <a:rPr lang="en-US" sz="1600" dirty="0" smtClean="0">
                <a:solidFill>
                  <a:schemeClr val="accent1">
                    <a:lumMod val="75000"/>
                  </a:schemeClr>
                </a:solidFill>
                <a:latin typeface="Agency FB" pitchFamily="34" charset="0"/>
              </a:rPr>
              <a:t>. If you want to check out poetry of war, read "The Buried Port" by </a:t>
            </a:r>
            <a:r>
              <a:rPr lang="en-US" sz="1600" dirty="0" err="1" smtClean="0">
                <a:solidFill>
                  <a:schemeClr val="accent1">
                    <a:lumMod val="75000"/>
                  </a:schemeClr>
                </a:solidFill>
                <a:latin typeface="Agency FB" pitchFamily="34" charset="0"/>
              </a:rPr>
              <a:t>Ungaretti</a:t>
            </a:r>
            <a:r>
              <a:rPr lang="en-US" sz="1600" dirty="0" smtClean="0">
                <a:solidFill>
                  <a:schemeClr val="accent1">
                    <a:lumMod val="75000"/>
                  </a:schemeClr>
                </a:solidFill>
                <a:latin typeface="Agency FB" pitchFamily="34" charset="0"/>
              </a:rPr>
              <a:t>.</a:t>
            </a:r>
            <a:endParaRPr lang="en-US" sz="1600"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94</a:t>
            </a:r>
            <a:endParaRPr lang="it-IT" dirty="0"/>
          </a:p>
        </p:txBody>
      </p:sp>
      <p:pic>
        <p:nvPicPr>
          <p:cNvPr id="4" name="Segnaposto contenuto 3" descr="IMG_20170202_171919_207.jpg"/>
          <p:cNvPicPr>
            <a:picLocks noGrp="1" noChangeAspect="1"/>
          </p:cNvPicPr>
          <p:nvPr>
            <p:ph idx="1"/>
          </p:nvPr>
        </p:nvPicPr>
        <p:blipFill>
          <a:blip r:embed="rId2" cstate="print"/>
          <a:stretch>
            <a:fillRect/>
          </a:stretch>
        </p:blipFill>
        <p:spPr>
          <a:xfrm>
            <a:off x="2857488" y="1285860"/>
            <a:ext cx="4042436" cy="3654709"/>
          </a:xfrm>
        </p:spPr>
      </p:pic>
      <p:sp>
        <p:nvSpPr>
          <p:cNvPr id="5" name="CasellaDiTesto 4"/>
          <p:cNvSpPr txBox="1"/>
          <p:nvPr/>
        </p:nvSpPr>
        <p:spPr>
          <a:xfrm>
            <a:off x="1571604" y="5103674"/>
            <a:ext cx="6715172"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Despite all the modern inventions made to brew coffee that have been lately introduced in the market, </a:t>
            </a:r>
            <a:r>
              <a:rPr lang="en-US" b="1" dirty="0" smtClean="0">
                <a:solidFill>
                  <a:schemeClr val="accent1">
                    <a:lumMod val="75000"/>
                  </a:schemeClr>
                </a:solidFill>
                <a:latin typeface="Agency FB" pitchFamily="34" charset="0"/>
              </a:rPr>
              <a:t>the </a:t>
            </a:r>
            <a:r>
              <a:rPr lang="en-US" b="1" dirty="0" err="1" smtClean="0">
                <a:solidFill>
                  <a:schemeClr val="accent1">
                    <a:lumMod val="75000"/>
                  </a:schemeClr>
                </a:solidFill>
                <a:latin typeface="Agency FB" pitchFamily="34" charset="0"/>
              </a:rPr>
              <a:t>moka</a:t>
            </a:r>
            <a:r>
              <a:rPr lang="en-US" b="1" dirty="0" smtClean="0">
                <a:solidFill>
                  <a:schemeClr val="accent1">
                    <a:lumMod val="75000"/>
                  </a:schemeClr>
                </a:solidFill>
                <a:latin typeface="Agency FB" pitchFamily="34" charset="0"/>
              </a:rPr>
              <a:t> pot is still the most popular coffee maker among Italians</a:t>
            </a:r>
            <a:r>
              <a:rPr lang="en-US" dirty="0" smtClean="0">
                <a:solidFill>
                  <a:schemeClr val="accent1">
                    <a:lumMod val="75000"/>
                  </a:schemeClr>
                </a:solidFill>
                <a:latin typeface="Agency FB" pitchFamily="34" charset="0"/>
              </a:rPr>
              <a:t>. It was patented in 1933 and other than a pot, it is considered an iconic design, which is also displayed in museums like </a:t>
            </a:r>
            <a:r>
              <a:rPr lang="en-US" dirty="0" err="1" smtClean="0">
                <a:solidFill>
                  <a:schemeClr val="accent1">
                    <a:lumMod val="75000"/>
                  </a:schemeClr>
                </a:solidFill>
                <a:latin typeface="Agency FB" pitchFamily="34" charset="0"/>
              </a:rPr>
              <a:t>MoMA</a:t>
            </a:r>
            <a:r>
              <a:rPr lang="en-US" dirty="0" smtClean="0">
                <a:solidFill>
                  <a:schemeClr val="accent1">
                    <a:lumMod val="75000"/>
                  </a:schemeClr>
                </a:solidFill>
                <a:latin typeface="Agency FB" pitchFamily="34" charset="0"/>
              </a:rPr>
              <a:t> in New York.</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 In the </a:t>
            </a:r>
            <a:r>
              <a:rPr lang="en-US" dirty="0" err="1" smtClean="0">
                <a:solidFill>
                  <a:schemeClr val="accent1">
                    <a:lumMod val="75000"/>
                  </a:schemeClr>
                </a:solidFill>
                <a:latin typeface="Agency FB" pitchFamily="34" charset="0"/>
              </a:rPr>
              <a:t>pic</a:t>
            </a:r>
            <a:r>
              <a:rPr lang="en-US" dirty="0" smtClean="0">
                <a:solidFill>
                  <a:schemeClr val="accent1">
                    <a:lumMod val="75000"/>
                  </a:schemeClr>
                </a:solidFill>
                <a:latin typeface="Agency FB" pitchFamily="34" charset="0"/>
              </a:rPr>
              <a:t> you can see </a:t>
            </a:r>
            <a:r>
              <a:rPr lang="en-US" dirty="0" err="1" smtClean="0">
                <a:solidFill>
                  <a:schemeClr val="accent1">
                    <a:lumMod val="75000"/>
                  </a:schemeClr>
                </a:solidFill>
                <a:latin typeface="Agency FB" pitchFamily="34" charset="0"/>
              </a:rPr>
              <a:t>moka</a:t>
            </a:r>
            <a:r>
              <a:rPr lang="en-US" dirty="0" smtClean="0">
                <a:solidFill>
                  <a:schemeClr val="accent1">
                    <a:lumMod val="75000"/>
                  </a:schemeClr>
                </a:solidFill>
                <a:latin typeface="Agency FB" pitchFamily="34" charset="0"/>
              </a:rPr>
              <a:t> pots used respectively to brew coffee for one, two and six persons ☕</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95</a:t>
            </a:r>
            <a:endParaRPr lang="it-IT" dirty="0"/>
          </a:p>
        </p:txBody>
      </p:sp>
      <p:pic>
        <p:nvPicPr>
          <p:cNvPr id="4" name="Segnaposto contenuto 3" descr="IMG_20170203_160801_358.jpg"/>
          <p:cNvPicPr>
            <a:picLocks noGrp="1" noChangeAspect="1"/>
          </p:cNvPicPr>
          <p:nvPr>
            <p:ph idx="1"/>
          </p:nvPr>
        </p:nvPicPr>
        <p:blipFill>
          <a:blip r:embed="rId2" cstate="print"/>
          <a:stretch>
            <a:fillRect/>
          </a:stretch>
        </p:blipFill>
        <p:spPr>
          <a:xfrm>
            <a:off x="2428860" y="1428736"/>
            <a:ext cx="5410678" cy="3842102"/>
          </a:xfrm>
        </p:spPr>
      </p:pic>
      <p:sp>
        <p:nvSpPr>
          <p:cNvPr id="5" name="CasellaDiTesto 4"/>
          <p:cNvSpPr txBox="1"/>
          <p:nvPr/>
        </p:nvSpPr>
        <p:spPr>
          <a:xfrm>
            <a:off x="1500166" y="5380672"/>
            <a:ext cx="7000924"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solidFill>
                  <a:schemeClr val="accent1">
                    <a:lumMod val="75000"/>
                  </a:schemeClr>
                </a:solidFill>
                <a:latin typeface="Agency FB" pitchFamily="34" charset="0"/>
              </a:rPr>
              <a:t>In Italian "rainbow" is called "</a:t>
            </a:r>
            <a:r>
              <a:rPr lang="en-US" b="1" dirty="0" err="1" smtClean="0">
                <a:solidFill>
                  <a:schemeClr val="accent1">
                    <a:lumMod val="75000"/>
                  </a:schemeClr>
                </a:solidFill>
                <a:latin typeface="Agency FB" pitchFamily="34" charset="0"/>
              </a:rPr>
              <a:t>arcobaleno</a:t>
            </a:r>
            <a:r>
              <a:rPr lang="en-US" b="1" dirty="0" smtClean="0">
                <a:solidFill>
                  <a:schemeClr val="accent1">
                    <a:lumMod val="75000"/>
                  </a:schemeClr>
                </a:solidFill>
                <a:latin typeface="Agency FB" pitchFamily="34" charset="0"/>
              </a:rPr>
              <a:t>", which is a word basically formed by 'bow' + 'flare'. </a:t>
            </a:r>
            <a:r>
              <a:rPr lang="en-US" dirty="0" smtClean="0">
                <a:solidFill>
                  <a:schemeClr val="accent1">
                    <a:lumMod val="75000"/>
                  </a:schemeClr>
                </a:solidFill>
                <a:latin typeface="Agency FB" pitchFamily="34" charset="0"/>
              </a:rPr>
              <a:t>It is probably a metaphorical word used to indicate "a bow that appears </a:t>
            </a:r>
            <a:r>
              <a:rPr lang="en-US" dirty="0" err="1" smtClean="0">
                <a:solidFill>
                  <a:schemeClr val="accent1">
                    <a:lumMod val="75000"/>
                  </a:schemeClr>
                </a:solidFill>
                <a:latin typeface="Agency FB" pitchFamily="34" charset="0"/>
              </a:rPr>
              <a:t>suddendly</a:t>
            </a:r>
            <a:r>
              <a:rPr lang="en-US" dirty="0" smtClean="0">
                <a:solidFill>
                  <a:schemeClr val="accent1">
                    <a:lumMod val="75000"/>
                  </a:schemeClr>
                </a:solidFill>
                <a:latin typeface="Agency FB" pitchFamily="34" charset="0"/>
              </a:rPr>
              <a:t> like a flare". Others believe that it is connected with the cult of the </a:t>
            </a:r>
            <a:r>
              <a:rPr lang="en-US" dirty="0" err="1" smtClean="0">
                <a:solidFill>
                  <a:schemeClr val="accent1">
                    <a:lumMod val="75000"/>
                  </a:schemeClr>
                </a:solidFill>
                <a:latin typeface="Agency FB" pitchFamily="34" charset="0"/>
              </a:rPr>
              <a:t>celtic</a:t>
            </a:r>
            <a:r>
              <a:rPr lang="en-US" dirty="0" smtClean="0">
                <a:solidFill>
                  <a:schemeClr val="accent1">
                    <a:lumMod val="75000"/>
                  </a:schemeClr>
                </a:solidFill>
                <a:latin typeface="Agency FB" pitchFamily="34" charset="0"/>
              </a:rPr>
              <a:t> god </a:t>
            </a:r>
            <a:r>
              <a:rPr lang="en-US" dirty="0" err="1" smtClean="0">
                <a:solidFill>
                  <a:schemeClr val="accent1">
                    <a:lumMod val="75000"/>
                  </a:schemeClr>
                </a:solidFill>
                <a:latin typeface="Agency FB" pitchFamily="34" charset="0"/>
              </a:rPr>
              <a:t>Beleno</a:t>
            </a:r>
            <a:r>
              <a:rPr lang="en-US" dirty="0" smtClean="0">
                <a:solidFill>
                  <a:schemeClr val="accent1">
                    <a:lumMod val="75000"/>
                  </a:schemeClr>
                </a:solidFill>
                <a:latin typeface="Agency FB" pitchFamily="34" charset="0"/>
              </a:rPr>
              <a:t>, which was also present in Italy. </a:t>
            </a:r>
            <a:br>
              <a:rPr lang="en-US" dirty="0" smtClean="0">
                <a:solidFill>
                  <a:schemeClr val="accent1">
                    <a:lumMod val="75000"/>
                  </a:schemeClr>
                </a:solidFill>
                <a:latin typeface="Agency FB" pitchFamily="34" charset="0"/>
              </a:rPr>
            </a:br>
            <a:r>
              <a:rPr lang="en-US" dirty="0" smtClean="0">
                <a:solidFill>
                  <a:schemeClr val="accent1">
                    <a:lumMod val="75000"/>
                  </a:schemeClr>
                </a:solidFill>
                <a:latin typeface="Agency FB" pitchFamily="34" charset="0"/>
              </a:rPr>
              <a:t>Popular beliefs state that you should not point at a rainbow, otherwise your finger "gets sick".</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96</a:t>
            </a:r>
            <a:endParaRPr lang="it-IT" dirty="0"/>
          </a:p>
        </p:txBody>
      </p:sp>
      <p:pic>
        <p:nvPicPr>
          <p:cNvPr id="4" name="Segnaposto contenuto 3" descr="IMG_20170204_145910_981.jpg"/>
          <p:cNvPicPr>
            <a:picLocks noGrp="1" noChangeAspect="1"/>
          </p:cNvPicPr>
          <p:nvPr>
            <p:ph idx="1"/>
          </p:nvPr>
        </p:nvPicPr>
        <p:blipFill>
          <a:blip r:embed="rId2" cstate="print"/>
          <a:stretch>
            <a:fillRect/>
          </a:stretch>
        </p:blipFill>
        <p:spPr>
          <a:xfrm>
            <a:off x="1571604" y="1428736"/>
            <a:ext cx="3838947" cy="4800600"/>
          </a:xfrm>
        </p:spPr>
      </p:pic>
      <p:sp>
        <p:nvSpPr>
          <p:cNvPr id="5" name="CasellaDiTesto 4"/>
          <p:cNvSpPr txBox="1"/>
          <p:nvPr/>
        </p:nvSpPr>
        <p:spPr>
          <a:xfrm>
            <a:off x="5643570" y="2214554"/>
            <a:ext cx="3214710" cy="34163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smtClean="0">
                <a:solidFill>
                  <a:schemeClr val="accent1">
                    <a:lumMod val="75000"/>
                  </a:schemeClr>
                </a:solidFill>
                <a:latin typeface="Agency FB" pitchFamily="34" charset="0"/>
              </a:rPr>
              <a:t>Italians are said to be "a people of poets, saints and seafarers", but other than experts on sea, I would say they are also excellent mountain connoisseurs. This is the result of having such a varied environment in the country.</a:t>
            </a:r>
            <a:br>
              <a:rPr lang="en-US" dirty="0" smtClean="0">
                <a:solidFill>
                  <a:schemeClr val="accent1">
                    <a:lumMod val="75000"/>
                  </a:schemeClr>
                </a:solidFill>
                <a:latin typeface="Agency FB" pitchFamily="34" charset="0"/>
              </a:rPr>
            </a:br>
            <a:r>
              <a:rPr lang="en-US" b="1" dirty="0" smtClean="0">
                <a:solidFill>
                  <a:schemeClr val="accent1">
                    <a:lumMod val="75000"/>
                  </a:schemeClr>
                </a:solidFill>
                <a:latin typeface="Agency FB" pitchFamily="34" charset="0"/>
              </a:rPr>
              <a:t>Italians have had great results in mountaineering (here called "alpinism") </a:t>
            </a:r>
            <a:r>
              <a:rPr lang="en-US" dirty="0" smtClean="0">
                <a:solidFill>
                  <a:schemeClr val="accent1">
                    <a:lumMod val="75000"/>
                  </a:schemeClr>
                </a:solidFill>
                <a:latin typeface="Agency FB" pitchFamily="34" charset="0"/>
              </a:rPr>
              <a:t>and people like Reinhold </a:t>
            </a:r>
            <a:r>
              <a:rPr lang="en-US" dirty="0" err="1" smtClean="0">
                <a:solidFill>
                  <a:schemeClr val="accent1">
                    <a:lumMod val="75000"/>
                  </a:schemeClr>
                </a:solidFill>
                <a:latin typeface="Agency FB" pitchFamily="34" charset="0"/>
              </a:rPr>
              <a:t>Messner</a:t>
            </a:r>
            <a:r>
              <a:rPr lang="en-US" dirty="0" smtClean="0">
                <a:solidFill>
                  <a:schemeClr val="accent1">
                    <a:lumMod val="75000"/>
                  </a:schemeClr>
                </a:solidFill>
                <a:latin typeface="Agency FB" pitchFamily="34" charset="0"/>
              </a:rPr>
              <a:t> (South Tyrol), </a:t>
            </a:r>
            <a:r>
              <a:rPr lang="en-US" dirty="0" err="1" smtClean="0">
                <a:solidFill>
                  <a:schemeClr val="accent1">
                    <a:lumMod val="75000"/>
                  </a:schemeClr>
                </a:solidFill>
                <a:latin typeface="Agency FB" pitchFamily="34" charset="0"/>
              </a:rPr>
              <a:t>Riccardo</a:t>
            </a:r>
            <a:r>
              <a:rPr lang="en-US" dirty="0" smtClean="0">
                <a:solidFill>
                  <a:schemeClr val="accent1">
                    <a:lumMod val="75000"/>
                  </a:schemeClr>
                </a:solidFill>
                <a:latin typeface="Agency FB" pitchFamily="34" charset="0"/>
              </a:rPr>
              <a:t> Cassin and Walter </a:t>
            </a:r>
            <a:r>
              <a:rPr lang="en-US" dirty="0" err="1" smtClean="0">
                <a:solidFill>
                  <a:schemeClr val="accent1">
                    <a:lumMod val="75000"/>
                  </a:schemeClr>
                </a:solidFill>
                <a:latin typeface="Agency FB" pitchFamily="34" charset="0"/>
              </a:rPr>
              <a:t>Bonatti</a:t>
            </a:r>
            <a:r>
              <a:rPr lang="en-US" dirty="0" smtClean="0">
                <a:solidFill>
                  <a:schemeClr val="accent1">
                    <a:lumMod val="75000"/>
                  </a:schemeClr>
                </a:solidFill>
                <a:latin typeface="Agency FB" pitchFamily="34" charset="0"/>
              </a:rPr>
              <a:t> (Lombardy) are listed among the greatest of all the times.</a:t>
            </a:r>
            <a:endParaRPr lang="en-US" dirty="0">
              <a:solidFill>
                <a:schemeClr val="accent1">
                  <a:lumMod val="75000"/>
                </a:schemeClr>
              </a:solidFill>
              <a:latin typeface="Agency FB" pitchFamily="34" charset="0"/>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Day</a:t>
            </a:r>
            <a:r>
              <a:rPr lang="it-IT" dirty="0" smtClean="0"/>
              <a:t> 97</a:t>
            </a:r>
            <a:endParaRPr lang="it-IT" dirty="0"/>
          </a:p>
        </p:txBody>
      </p:sp>
      <p:pic>
        <p:nvPicPr>
          <p:cNvPr id="4" name="Segnaposto contenuto 3" descr="IMG_20170205_194951_679.jpg"/>
          <p:cNvPicPr>
            <a:picLocks noGrp="1" noChangeAspect="1"/>
          </p:cNvPicPr>
          <p:nvPr>
            <p:ph idx="1"/>
          </p:nvPr>
        </p:nvPicPr>
        <p:blipFill>
          <a:blip r:embed="rId2" cstate="print"/>
          <a:stretch>
            <a:fillRect/>
          </a:stretch>
        </p:blipFill>
        <p:spPr>
          <a:xfrm>
            <a:off x="2928927" y="1142985"/>
            <a:ext cx="4572032" cy="3506536"/>
          </a:xfrm>
        </p:spPr>
      </p:pic>
      <p:sp>
        <p:nvSpPr>
          <p:cNvPr id="5" name="CasellaDiTesto 4"/>
          <p:cNvSpPr txBox="1"/>
          <p:nvPr/>
        </p:nvSpPr>
        <p:spPr>
          <a:xfrm>
            <a:off x="1214414" y="4757425"/>
            <a:ext cx="7715304" cy="21005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450" dirty="0" smtClean="0">
                <a:solidFill>
                  <a:schemeClr val="accent1">
                    <a:lumMod val="75000"/>
                  </a:schemeClr>
                </a:solidFill>
                <a:latin typeface="Agency FB" pitchFamily="34" charset="0"/>
              </a:rPr>
              <a:t>There's a weird myth that it's spreading around in some countries about the possibility of visiting one of Christopher Columbus' caravels in Genoa. Well, NO ❎</a:t>
            </a:r>
            <a:br>
              <a:rPr lang="en-US" sz="1450" dirty="0" smtClean="0">
                <a:solidFill>
                  <a:schemeClr val="accent1">
                    <a:lumMod val="75000"/>
                  </a:schemeClr>
                </a:solidFill>
                <a:latin typeface="Agency FB" pitchFamily="34" charset="0"/>
              </a:rPr>
            </a:br>
            <a:r>
              <a:rPr lang="en-US" sz="1450" dirty="0" smtClean="0">
                <a:solidFill>
                  <a:schemeClr val="accent1">
                    <a:lumMod val="75000"/>
                  </a:schemeClr>
                </a:solidFill>
                <a:latin typeface="Agency FB" pitchFamily="34" charset="0"/>
              </a:rPr>
              <a:t>Christopher Columbus was indeed a citizen of the Republic of Genoa, but his voyage to the Americas was supported by the Monarchs of Spain and he left from Palos de la </a:t>
            </a:r>
            <a:r>
              <a:rPr lang="en-US" sz="1450" dirty="0" err="1" smtClean="0">
                <a:solidFill>
                  <a:schemeClr val="accent1">
                    <a:lumMod val="75000"/>
                  </a:schemeClr>
                </a:solidFill>
                <a:latin typeface="Agency FB" pitchFamily="34" charset="0"/>
              </a:rPr>
              <a:t>Frontera</a:t>
            </a:r>
            <a:r>
              <a:rPr lang="en-US" sz="1450" dirty="0" smtClean="0">
                <a:solidFill>
                  <a:schemeClr val="accent1">
                    <a:lumMod val="75000"/>
                  </a:schemeClr>
                </a:solidFill>
                <a:latin typeface="Agency FB" pitchFamily="34" charset="0"/>
              </a:rPr>
              <a:t> (Spain). I also think there's literally nothing left of those ships, so don't believe in those rumors! </a:t>
            </a:r>
            <a:r>
              <a:rPr lang="en-US" sz="1450" b="1" dirty="0" smtClean="0">
                <a:solidFill>
                  <a:schemeClr val="accent1">
                    <a:lumMod val="75000"/>
                  </a:schemeClr>
                </a:solidFill>
                <a:latin typeface="Agency FB" pitchFamily="34" charset="0"/>
              </a:rPr>
              <a:t>Columbus contributed, </a:t>
            </a:r>
            <a:r>
              <a:rPr lang="en-US" sz="1450" dirty="0" smtClean="0">
                <a:solidFill>
                  <a:schemeClr val="accent1">
                    <a:lumMod val="75000"/>
                  </a:schemeClr>
                </a:solidFill>
                <a:latin typeface="Agency FB" pitchFamily="34" charset="0"/>
              </a:rPr>
              <a:t>however,</a:t>
            </a:r>
            <a:r>
              <a:rPr lang="en-US" sz="1450" b="1" dirty="0" smtClean="0">
                <a:solidFill>
                  <a:schemeClr val="accent1">
                    <a:lumMod val="75000"/>
                  </a:schemeClr>
                </a:solidFill>
                <a:latin typeface="Agency FB" pitchFamily="34" charset="0"/>
              </a:rPr>
              <a:t> to spread the fame of Italians as "people of seafarers", </a:t>
            </a:r>
            <a:r>
              <a:rPr lang="en-US" sz="1450" dirty="0" smtClean="0">
                <a:solidFill>
                  <a:schemeClr val="accent1">
                    <a:lumMod val="75000"/>
                  </a:schemeClr>
                </a:solidFill>
                <a:latin typeface="Agency FB" pitchFamily="34" charset="0"/>
              </a:rPr>
              <a:t>as I was telling you </a:t>
            </a:r>
            <a:r>
              <a:rPr lang="en-US" sz="1450" dirty="0" smtClean="0">
                <a:solidFill>
                  <a:schemeClr val="accent1">
                    <a:lumMod val="75000"/>
                  </a:schemeClr>
                </a:solidFill>
                <a:latin typeface="Agency FB" pitchFamily="34" charset="0"/>
              </a:rPr>
              <a:t>in the </a:t>
            </a:r>
            <a:r>
              <a:rPr lang="en-US" sz="1450" smtClean="0">
                <a:solidFill>
                  <a:schemeClr val="accent1">
                    <a:lumMod val="75000"/>
                  </a:schemeClr>
                </a:solidFill>
                <a:latin typeface="Agency FB" pitchFamily="34" charset="0"/>
              </a:rPr>
              <a:t>previous post.</a:t>
            </a:r>
            <a:r>
              <a:rPr lang="en-US" sz="1450" dirty="0" smtClean="0">
                <a:solidFill>
                  <a:schemeClr val="accent1">
                    <a:lumMod val="75000"/>
                  </a:schemeClr>
                </a:solidFill>
                <a:latin typeface="Agency FB" pitchFamily="34" charset="0"/>
              </a:rPr>
              <a:t/>
            </a:r>
            <a:br>
              <a:rPr lang="en-US" sz="1450" dirty="0" smtClean="0">
                <a:solidFill>
                  <a:schemeClr val="accent1">
                    <a:lumMod val="75000"/>
                  </a:schemeClr>
                </a:solidFill>
                <a:latin typeface="Agency FB" pitchFamily="34" charset="0"/>
              </a:rPr>
            </a:br>
            <a:r>
              <a:rPr lang="en-US" sz="1450" dirty="0" smtClean="0">
                <a:solidFill>
                  <a:schemeClr val="accent1">
                    <a:lumMod val="75000"/>
                  </a:schemeClr>
                </a:solidFill>
                <a:latin typeface="Agency FB" pitchFamily="34" charset="0"/>
              </a:rPr>
              <a:t>Among the most famous Italian seafarers and explorers we can enlist Columbus, </a:t>
            </a:r>
            <a:r>
              <a:rPr lang="en-US" sz="1450" dirty="0" err="1" smtClean="0">
                <a:solidFill>
                  <a:schemeClr val="accent1">
                    <a:lumMod val="75000"/>
                  </a:schemeClr>
                </a:solidFill>
                <a:latin typeface="Agency FB" pitchFamily="34" charset="0"/>
              </a:rPr>
              <a:t>Amerigo</a:t>
            </a:r>
            <a:r>
              <a:rPr lang="en-US" sz="1450" dirty="0" smtClean="0">
                <a:solidFill>
                  <a:schemeClr val="accent1">
                    <a:lumMod val="75000"/>
                  </a:schemeClr>
                </a:solidFill>
                <a:latin typeface="Agency FB" pitchFamily="34" charset="0"/>
              </a:rPr>
              <a:t> Vespucci (the one who gave his name to America) and Giovanni </a:t>
            </a:r>
            <a:r>
              <a:rPr lang="en-US" sz="1450" dirty="0" err="1" smtClean="0">
                <a:solidFill>
                  <a:schemeClr val="accent1">
                    <a:lumMod val="75000"/>
                  </a:schemeClr>
                </a:solidFill>
                <a:latin typeface="Agency FB" pitchFamily="34" charset="0"/>
              </a:rPr>
              <a:t>da</a:t>
            </a:r>
            <a:r>
              <a:rPr lang="en-US" sz="1450" dirty="0" smtClean="0">
                <a:solidFill>
                  <a:schemeClr val="accent1">
                    <a:lumMod val="75000"/>
                  </a:schemeClr>
                </a:solidFill>
                <a:latin typeface="Agency FB" pitchFamily="34" charset="0"/>
              </a:rPr>
              <a:t> </a:t>
            </a:r>
            <a:r>
              <a:rPr lang="en-US" sz="1450" dirty="0" err="1" smtClean="0">
                <a:solidFill>
                  <a:schemeClr val="accent1">
                    <a:lumMod val="75000"/>
                  </a:schemeClr>
                </a:solidFill>
                <a:latin typeface="Agency FB" pitchFamily="34" charset="0"/>
              </a:rPr>
              <a:t>Verrazzano</a:t>
            </a:r>
            <a:r>
              <a:rPr lang="en-US" sz="1450" dirty="0" smtClean="0">
                <a:solidFill>
                  <a:schemeClr val="accent1">
                    <a:lumMod val="75000"/>
                  </a:schemeClr>
                </a:solidFill>
                <a:latin typeface="Agency FB" pitchFamily="34" charset="0"/>
              </a:rPr>
              <a:t> (like the bridge in New York, yes) ⛵ [In the </a:t>
            </a:r>
            <a:r>
              <a:rPr lang="en-US" sz="1450" dirty="0" err="1" smtClean="0">
                <a:solidFill>
                  <a:schemeClr val="accent1">
                    <a:lumMod val="75000"/>
                  </a:schemeClr>
                </a:solidFill>
                <a:latin typeface="Agency FB" pitchFamily="34" charset="0"/>
              </a:rPr>
              <a:t>pic</a:t>
            </a:r>
            <a:r>
              <a:rPr lang="en-US" sz="1450" dirty="0" smtClean="0">
                <a:solidFill>
                  <a:schemeClr val="accent1">
                    <a:lumMod val="75000"/>
                  </a:schemeClr>
                </a:solidFill>
                <a:latin typeface="Agency FB" pitchFamily="34" charset="0"/>
              </a:rPr>
              <a:t> a miniature of La </a:t>
            </a:r>
            <a:r>
              <a:rPr lang="en-US" sz="1450" dirty="0" err="1" smtClean="0">
                <a:solidFill>
                  <a:schemeClr val="accent1">
                    <a:lumMod val="75000"/>
                  </a:schemeClr>
                </a:solidFill>
                <a:latin typeface="Agency FB" pitchFamily="34" charset="0"/>
              </a:rPr>
              <a:t>Pinta</a:t>
            </a:r>
            <a:r>
              <a:rPr lang="en-US" sz="1450" dirty="0" smtClean="0">
                <a:solidFill>
                  <a:schemeClr val="accent1">
                    <a:lumMod val="75000"/>
                  </a:schemeClr>
                </a:solidFill>
                <a:latin typeface="Agency FB" pitchFamily="34" charset="0"/>
              </a:rPr>
              <a:t>, one of </a:t>
            </a:r>
            <a:r>
              <a:rPr lang="en-US" sz="1450" dirty="0" err="1" smtClean="0">
                <a:solidFill>
                  <a:schemeClr val="accent1">
                    <a:lumMod val="75000"/>
                  </a:schemeClr>
                </a:solidFill>
                <a:latin typeface="Agency FB" pitchFamily="34" charset="0"/>
              </a:rPr>
              <a:t>Columbus'caravels</a:t>
            </a:r>
            <a:r>
              <a:rPr lang="en-US" sz="1450" dirty="0" smtClean="0">
                <a:solidFill>
                  <a:schemeClr val="accent1">
                    <a:lumMod val="75000"/>
                  </a:schemeClr>
                </a:solidFill>
                <a:latin typeface="Agency FB" pitchFamily="34" charset="0"/>
              </a:rPr>
              <a:t>].</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zio">
  <a:themeElements>
    <a:clrScheme name="Solstiz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z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z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2098</TotalTime>
  <Words>5885</Words>
  <PresentationFormat>Presentazione su schermo (4:3)</PresentationFormat>
  <Paragraphs>231</Paragraphs>
  <Slides>106</Slides>
  <Notes>0</Notes>
  <HiddenSlides>0</HiddenSlides>
  <MMClips>0</MMClips>
  <ScaleCrop>false</ScaleCrop>
  <HeadingPairs>
    <vt:vector size="4" baseType="variant">
      <vt:variant>
        <vt:lpstr>Tema</vt:lpstr>
      </vt:variant>
      <vt:variant>
        <vt:i4>1</vt:i4>
      </vt:variant>
      <vt:variant>
        <vt:lpstr>Titoli diapositive</vt:lpstr>
      </vt:variant>
      <vt:variant>
        <vt:i4>106</vt:i4>
      </vt:variant>
    </vt:vector>
  </HeadingPairs>
  <TitlesOfParts>
    <vt:vector size="107" baseType="lpstr">
      <vt:lpstr>Solstizio</vt:lpstr>
      <vt:lpstr>Diapositiva 1</vt:lpstr>
      <vt:lpstr>Diapositiva 2</vt:lpstr>
      <vt:lpstr>Day 1</vt:lpstr>
      <vt:lpstr>Day 2</vt:lpstr>
      <vt:lpstr>Day 3</vt:lpstr>
      <vt:lpstr>Day 4</vt:lpstr>
      <vt:lpstr>Day 5</vt:lpstr>
      <vt:lpstr>Day 6</vt:lpstr>
      <vt:lpstr>Day 7</vt:lpstr>
      <vt:lpstr>Day 8</vt:lpstr>
      <vt:lpstr>Day 9</vt:lpstr>
      <vt:lpstr>Day 10</vt:lpstr>
      <vt:lpstr>Day 11</vt:lpstr>
      <vt:lpstr>Day 12</vt:lpstr>
      <vt:lpstr>Day 13</vt:lpstr>
      <vt:lpstr>Day 14</vt:lpstr>
      <vt:lpstr>Day 15</vt:lpstr>
      <vt:lpstr>Day 16</vt:lpstr>
      <vt:lpstr>Day 17</vt:lpstr>
      <vt:lpstr>Day 18</vt:lpstr>
      <vt:lpstr>Day 19</vt:lpstr>
      <vt:lpstr>Day 20</vt:lpstr>
      <vt:lpstr>Day 21</vt:lpstr>
      <vt:lpstr>Day 22</vt:lpstr>
      <vt:lpstr>Day 23</vt:lpstr>
      <vt:lpstr>Day 24</vt:lpstr>
      <vt:lpstr>Day 25</vt:lpstr>
      <vt:lpstr>Day 26</vt:lpstr>
      <vt:lpstr>Day 27</vt:lpstr>
      <vt:lpstr>Day 28</vt:lpstr>
      <vt:lpstr>Day 29</vt:lpstr>
      <vt:lpstr>Day 30</vt:lpstr>
      <vt:lpstr>Day 31</vt:lpstr>
      <vt:lpstr>Day 32</vt:lpstr>
      <vt:lpstr>Day 33</vt:lpstr>
      <vt:lpstr>Day 34</vt:lpstr>
      <vt:lpstr>Day 35</vt:lpstr>
      <vt:lpstr>Day 36</vt:lpstr>
      <vt:lpstr>Day 37</vt:lpstr>
      <vt:lpstr>Day 38</vt:lpstr>
      <vt:lpstr>Day 39</vt:lpstr>
      <vt:lpstr>Day 40</vt:lpstr>
      <vt:lpstr>Day 41</vt:lpstr>
      <vt:lpstr>Day 42</vt:lpstr>
      <vt:lpstr>Day 43</vt:lpstr>
      <vt:lpstr>Day 44</vt:lpstr>
      <vt:lpstr>Day 45</vt:lpstr>
      <vt:lpstr>Day 46</vt:lpstr>
      <vt:lpstr>Day 47</vt:lpstr>
      <vt:lpstr>Day 48</vt:lpstr>
      <vt:lpstr>Day 49</vt:lpstr>
      <vt:lpstr>Day 50</vt:lpstr>
      <vt:lpstr>Day 51</vt:lpstr>
      <vt:lpstr>Day 52</vt:lpstr>
      <vt:lpstr>Day 53</vt:lpstr>
      <vt:lpstr>Day 54</vt:lpstr>
      <vt:lpstr>Day 55</vt:lpstr>
      <vt:lpstr>Day 56</vt:lpstr>
      <vt:lpstr>Day 57</vt:lpstr>
      <vt:lpstr>Day 58</vt:lpstr>
      <vt:lpstr>Day 59</vt:lpstr>
      <vt:lpstr>Day 60</vt:lpstr>
      <vt:lpstr>Day 61</vt:lpstr>
      <vt:lpstr>Day 62</vt:lpstr>
      <vt:lpstr>Day 63</vt:lpstr>
      <vt:lpstr>Day 64</vt:lpstr>
      <vt:lpstr>Day 65</vt:lpstr>
      <vt:lpstr>Day 66</vt:lpstr>
      <vt:lpstr>Day 67</vt:lpstr>
      <vt:lpstr>Day 68</vt:lpstr>
      <vt:lpstr>Day 69</vt:lpstr>
      <vt:lpstr>Day 70</vt:lpstr>
      <vt:lpstr>Day 71</vt:lpstr>
      <vt:lpstr>Day 72</vt:lpstr>
      <vt:lpstr>Day 73</vt:lpstr>
      <vt:lpstr>Day 74</vt:lpstr>
      <vt:lpstr>Day 75</vt:lpstr>
      <vt:lpstr>Day 76</vt:lpstr>
      <vt:lpstr>Day 77</vt:lpstr>
      <vt:lpstr>Day 78</vt:lpstr>
      <vt:lpstr>Day 79</vt:lpstr>
      <vt:lpstr>Day 80</vt:lpstr>
      <vt:lpstr>Day 81</vt:lpstr>
      <vt:lpstr>Day 82</vt:lpstr>
      <vt:lpstr>Day 83</vt:lpstr>
      <vt:lpstr>Day 84</vt:lpstr>
      <vt:lpstr>Day 85</vt:lpstr>
      <vt:lpstr>Day 86</vt:lpstr>
      <vt:lpstr>Day 87</vt:lpstr>
      <vt:lpstr>Day 88</vt:lpstr>
      <vt:lpstr>Day 89</vt:lpstr>
      <vt:lpstr>Day 90</vt:lpstr>
      <vt:lpstr>Day 91</vt:lpstr>
      <vt:lpstr>Day 92</vt:lpstr>
      <vt:lpstr>Day 93</vt:lpstr>
      <vt:lpstr>Day 94</vt:lpstr>
      <vt:lpstr>Day 95</vt:lpstr>
      <vt:lpstr>Day 96</vt:lpstr>
      <vt:lpstr>Day 97</vt:lpstr>
      <vt:lpstr>Day 98</vt:lpstr>
      <vt:lpstr>Day 99</vt:lpstr>
      <vt:lpstr>Day 100</vt:lpstr>
      <vt:lpstr>Notes</vt:lpstr>
      <vt:lpstr>Sources</vt:lpstr>
      <vt:lpstr>If you want to learn more…</vt:lpstr>
      <vt:lpstr>Diapositiva 106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2017-02-10T22:38:26Z</dcterms:created>
  <dcterms:modified xsi:type="dcterms:W3CDTF">2017-02-19T19:35:06Z</dcterms:modified>
</cp:coreProperties>
</file>